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8" r:id="rId2"/>
    <p:sldMasterId id="2147483670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Gill Sans" panose="020B0604020202020204" charset="0"/>
      <p:regular r:id="rId35"/>
      <p:bold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nISuayw8Xn+RfuPKdBkeLseDx7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E1C66B-047F-4606-B024-1FA36EC3CAD4}">
  <a:tblStyle styleId="{F2E1C66B-047F-4606-B024-1FA36EC3CAD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7" d="100"/>
          <a:sy n="137" d="100"/>
        </p:scale>
        <p:origin x="25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2dd8b45a4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2dd8b45a4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2dd8b45a4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2dd8b45a4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2dad6779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2dad6779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2b8111bae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2b8111bae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-The purpose of the seed Module science mission is to determine the irradiating effects of a short near space flight on the germination rate of lettuce seeds.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-lettuce seeds were chosen due to their small size, short germination period, and their lack of a thick shell or seed coat, meaning the inner embryo is most vulnerable.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-Enough damage to the embryo and it is no longer able to perform the metabolic functions needed to form into a sprout.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-In the case of uv radiation exposure this would likely occur from the destruction of enzymes alpha and beta amylase, which convert endosperm starches into energy and new plant materials.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-As far as the design of the module goes, it's really quite simple. A container of approximately 250 seeds is placed in the center of the payload providing relative shielding. A second container goes on top and is relatively unshielded to the uv radiation. And a third set of seeds does not fly as a control. In-flight instrumentation will help give insight to what conditions the seeds were subject to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2bf298b76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22bf298b76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2e2225ed1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22e2225ed1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2b8111bae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2b8111bae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significant, i.e. the germination rate of unshielded seeds is not outside the bounds of what we might expect from a control group.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-IOT means internet of things and it is a network on small devices with wifi ability connected on a network or LoRaWAN communicating with a satellite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-430MHz frequency was allotted by ANSR for the launch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2b8111bae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2b8111bae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2e2225ed1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2e2225ed1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2e2225ed1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2e2225ed1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2e2225ed17_3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2e2225ed17_3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5V ports for the pixhawk module and the LoRa module.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2b8111bae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22b8111bae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5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was stored in CSV file </a:t>
            </a:r>
            <a:endParaRPr sz="1500" cap="small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35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Unfortunately, heavy data losses due to lack of battery </a:t>
            </a:r>
            <a:endParaRPr sz="1350" cap="small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35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TMP sensor and GPS sensor did not function as intended </a:t>
            </a:r>
            <a:endParaRPr sz="1350" cap="small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35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Pressure and accelerometer okay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ctrTitle"/>
          </p:nvPr>
        </p:nvSpPr>
        <p:spPr>
          <a:xfrm>
            <a:off x="1313259" y="457201"/>
            <a:ext cx="6507167" cy="24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entury Gothic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subTitle" idx="1"/>
          </p:nvPr>
        </p:nvSpPr>
        <p:spPr>
          <a:xfrm>
            <a:off x="1313259" y="2914650"/>
            <a:ext cx="6507167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15"/>
              </a:spcBef>
              <a:spcAft>
                <a:spcPts val="0"/>
              </a:spcAft>
              <a:buSzPts val="1575"/>
              <a:buNone/>
              <a:defRPr sz="1575">
                <a:solidFill>
                  <a:schemeClr val="lt1"/>
                </a:solidFill>
              </a:defRPr>
            </a:lvl1pPr>
            <a:lvl2pPr lvl="1" algn="ctr">
              <a:spcBef>
                <a:spcPts val="450"/>
              </a:spcBef>
              <a:spcAft>
                <a:spcPts val="0"/>
              </a:spcAft>
              <a:buSzPts val="135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45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450"/>
              </a:spcBef>
              <a:spcAft>
                <a:spcPts val="0"/>
              </a:spcAft>
              <a:buSzPts val="105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450"/>
              </a:spcBef>
              <a:spcAft>
                <a:spcPts val="0"/>
              </a:spcAft>
              <a:buSzPts val="105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45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45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450"/>
              </a:spcBef>
              <a:spcAft>
                <a:spcPts val="0"/>
              </a:spcAft>
              <a:buSzPts val="9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450"/>
              </a:spcBef>
              <a:spcAft>
                <a:spcPts val="450"/>
              </a:spcAft>
              <a:buSzPts val="9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1"/>
          <p:cNvSpPr txBox="1">
            <a:spLocks noGrp="1"/>
          </p:cNvSpPr>
          <p:nvPr>
            <p:ph type="title"/>
          </p:nvPr>
        </p:nvSpPr>
        <p:spPr>
          <a:xfrm>
            <a:off x="856059" y="1200150"/>
            <a:ext cx="2661841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body" idx="1"/>
          </p:nvPr>
        </p:nvSpPr>
        <p:spPr>
          <a:xfrm>
            <a:off x="3827859" y="457201"/>
            <a:ext cx="4457701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/>
            </a:lvl1pPr>
            <a:lvl2pPr marL="914400" lvl="1" indent="-314325" algn="l">
              <a:spcBef>
                <a:spcPts val="450"/>
              </a:spcBef>
              <a:spcAft>
                <a:spcPts val="0"/>
              </a:spcAft>
              <a:buSzPts val="1350"/>
              <a:buChar char="•"/>
              <a:defRPr sz="1350"/>
            </a:lvl2pPr>
            <a:lvl3pPr marL="1371600" lvl="2" indent="-304800" algn="l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4pPr>
            <a:lvl5pPr marL="2286000" lvl="4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5pPr>
            <a:lvl6pPr marL="2743200" lvl="5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6pPr>
            <a:lvl7pPr marL="3200400" lvl="6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7pPr>
            <a:lvl8pPr marL="3657600" lvl="7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8pPr>
            <a:lvl9pPr marL="4114800" lvl="8" indent="-295275" algn="l">
              <a:spcBef>
                <a:spcPts val="450"/>
              </a:spcBef>
              <a:spcAft>
                <a:spcPts val="450"/>
              </a:spcAft>
              <a:buSzPts val="1050"/>
              <a:buChar char="•"/>
              <a:defRPr sz="1050"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body" idx="2"/>
          </p:nvPr>
        </p:nvSpPr>
        <p:spPr>
          <a:xfrm>
            <a:off x="856059" y="2228850"/>
            <a:ext cx="266184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2"/>
          <p:cNvSpPr txBox="1">
            <a:spLocks noGrp="1"/>
          </p:cNvSpPr>
          <p:nvPr>
            <p:ph type="title"/>
          </p:nvPr>
        </p:nvSpPr>
        <p:spPr>
          <a:xfrm>
            <a:off x="856059" y="1200150"/>
            <a:ext cx="4000501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entury Gothic"/>
              <a:buNone/>
              <a:defRPr sz="21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>
            <a:spLocks noGrp="1"/>
          </p:cNvSpPr>
          <p:nvPr>
            <p:ph type="pic" idx="2"/>
          </p:nvPr>
        </p:nvSpPr>
        <p:spPr>
          <a:xfrm>
            <a:off x="5575300" y="-13716"/>
            <a:ext cx="2457449" cy="5177790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p32"/>
          <p:cNvSpPr txBox="1">
            <a:spLocks noGrp="1"/>
          </p:cNvSpPr>
          <p:nvPr>
            <p:ph type="body" idx="1"/>
          </p:nvPr>
        </p:nvSpPr>
        <p:spPr>
          <a:xfrm>
            <a:off x="856059" y="2228850"/>
            <a:ext cx="400050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None/>
              <a:defRPr sz="135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dt" idx="10"/>
          </p:nvPr>
        </p:nvSpPr>
        <p:spPr>
          <a:xfrm>
            <a:off x="4799409" y="4412457"/>
            <a:ext cx="6858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38290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sldNum" idx="12"/>
          </p:nvPr>
        </p:nvSpPr>
        <p:spPr>
          <a:xfrm>
            <a:off x="8056960" y="4412457"/>
            <a:ext cx="24192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3"/>
          <p:cNvSpPr txBox="1">
            <a:spLocks noGrp="1"/>
          </p:cNvSpPr>
          <p:nvPr>
            <p:ph type="title"/>
          </p:nvPr>
        </p:nvSpPr>
        <p:spPr>
          <a:xfrm>
            <a:off x="856060" y="3549649"/>
            <a:ext cx="74295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  <a:defRPr sz="1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>
            <a:spLocks noGrp="1"/>
          </p:cNvSpPr>
          <p:nvPr>
            <p:ph type="pic" idx="2"/>
          </p:nvPr>
        </p:nvSpPr>
        <p:spPr>
          <a:xfrm>
            <a:off x="1484709" y="699084"/>
            <a:ext cx="6169458" cy="2373732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>
            <a:off x="856060" y="3974702"/>
            <a:ext cx="7429500" cy="370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SzPts val="1050"/>
              <a:buNone/>
              <a:defRPr sz="105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4"/>
          <p:cNvSpPr txBox="1">
            <a:spLocks noGrp="1"/>
          </p:cNvSpPr>
          <p:nvPr>
            <p:ph type="title"/>
          </p:nvPr>
        </p:nvSpPr>
        <p:spPr>
          <a:xfrm>
            <a:off x="856060" y="457201"/>
            <a:ext cx="7429499" cy="234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body" idx="1"/>
          </p:nvPr>
        </p:nvSpPr>
        <p:spPr>
          <a:xfrm>
            <a:off x="856058" y="3257550"/>
            <a:ext cx="7429500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5"/>
          <p:cNvSpPr txBox="1"/>
          <p:nvPr/>
        </p:nvSpPr>
        <p:spPr>
          <a:xfrm>
            <a:off x="627459" y="590118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" sz="6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92" name="Google Shape;92;p35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" sz="6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93" name="Google Shape;93;p35"/>
          <p:cNvSpPr txBox="1">
            <a:spLocks noGrp="1"/>
          </p:cNvSpPr>
          <p:nvPr>
            <p:ph type="title"/>
          </p:nvPr>
        </p:nvSpPr>
        <p:spPr>
          <a:xfrm>
            <a:off x="1084660" y="457201"/>
            <a:ext cx="6972299" cy="205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5"/>
          <p:cNvSpPr txBox="1">
            <a:spLocks noGrp="1"/>
          </p:cNvSpPr>
          <p:nvPr>
            <p:ph type="body" idx="1"/>
          </p:nvPr>
        </p:nvSpPr>
        <p:spPr>
          <a:xfrm>
            <a:off x="1256109" y="2514600"/>
            <a:ext cx="6629402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Font typeface="Century Gothic"/>
              <a:buNone/>
              <a:defRPr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350"/>
              <a:buFont typeface="Century Gothic"/>
              <a:buNone/>
              <a:defRPr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Font typeface="Century Gothic"/>
              <a:buNone/>
              <a:defRPr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050"/>
              <a:buFont typeface="Century Gothic"/>
              <a:buNone/>
              <a:defRPr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050"/>
              <a:buFont typeface="Century Gothic"/>
              <a:buNone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5"/>
          <p:cNvSpPr txBox="1">
            <a:spLocks noGrp="1"/>
          </p:cNvSpPr>
          <p:nvPr>
            <p:ph type="body" idx="2"/>
          </p:nvPr>
        </p:nvSpPr>
        <p:spPr>
          <a:xfrm>
            <a:off x="856058" y="3257550"/>
            <a:ext cx="7429500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5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5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6"/>
          <p:cNvSpPr txBox="1">
            <a:spLocks noGrp="1"/>
          </p:cNvSpPr>
          <p:nvPr>
            <p:ph type="title"/>
          </p:nvPr>
        </p:nvSpPr>
        <p:spPr>
          <a:xfrm>
            <a:off x="856059" y="2481436"/>
            <a:ext cx="74295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6"/>
          <p:cNvSpPr txBox="1">
            <a:spLocks noGrp="1"/>
          </p:cNvSpPr>
          <p:nvPr>
            <p:ph type="body" idx="1"/>
          </p:nvPr>
        </p:nvSpPr>
        <p:spPr>
          <a:xfrm>
            <a:off x="856058" y="3583036"/>
            <a:ext cx="7429501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3850" algn="l">
              <a:spcBef>
                <a:spcPts val="300"/>
              </a:spcBef>
              <a:spcAft>
                <a:spcPts val="0"/>
              </a:spcAft>
              <a:buSzPts val="1500"/>
              <a:buChar char="•"/>
              <a:defRPr sz="1500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6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6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6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7"/>
          <p:cNvSpPr txBox="1"/>
          <p:nvPr/>
        </p:nvSpPr>
        <p:spPr>
          <a:xfrm>
            <a:off x="627459" y="590118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" sz="6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07" name="Google Shape;107;p37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entury Gothic"/>
              <a:buNone/>
            </a:pPr>
            <a:r>
              <a:rPr lang="en" sz="6000" b="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title"/>
          </p:nvPr>
        </p:nvSpPr>
        <p:spPr>
          <a:xfrm>
            <a:off x="1084660" y="457201"/>
            <a:ext cx="6972299" cy="205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body" idx="1"/>
          </p:nvPr>
        </p:nvSpPr>
        <p:spPr>
          <a:xfrm>
            <a:off x="856059" y="2914650"/>
            <a:ext cx="742950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7"/>
          <p:cNvSpPr txBox="1">
            <a:spLocks noGrp="1"/>
          </p:cNvSpPr>
          <p:nvPr>
            <p:ph type="body" idx="2"/>
          </p:nvPr>
        </p:nvSpPr>
        <p:spPr>
          <a:xfrm>
            <a:off x="856058" y="3581400"/>
            <a:ext cx="74295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37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7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7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8"/>
          <p:cNvSpPr txBox="1">
            <a:spLocks noGrp="1"/>
          </p:cNvSpPr>
          <p:nvPr>
            <p:ph type="title"/>
          </p:nvPr>
        </p:nvSpPr>
        <p:spPr>
          <a:xfrm>
            <a:off x="856060" y="457201"/>
            <a:ext cx="7429499" cy="205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8"/>
          <p:cNvSpPr txBox="1">
            <a:spLocks noGrp="1"/>
          </p:cNvSpPr>
          <p:nvPr>
            <p:ph type="body" idx="1"/>
          </p:nvPr>
        </p:nvSpPr>
        <p:spPr>
          <a:xfrm>
            <a:off x="856059" y="2628900"/>
            <a:ext cx="742950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 b="0" cap="none">
                <a:solidFill>
                  <a:schemeClr val="lt1"/>
                </a:solidFill>
              </a:defRPr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8"/>
          <p:cNvSpPr txBox="1">
            <a:spLocks noGrp="1"/>
          </p:cNvSpPr>
          <p:nvPr>
            <p:ph type="body" idx="2"/>
          </p:nvPr>
        </p:nvSpPr>
        <p:spPr>
          <a:xfrm>
            <a:off x="856058" y="3257550"/>
            <a:ext cx="7429500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7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38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8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8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9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9"/>
          <p:cNvSpPr txBox="1">
            <a:spLocks noGrp="1"/>
          </p:cNvSpPr>
          <p:nvPr>
            <p:ph type="body" idx="1"/>
          </p:nvPr>
        </p:nvSpPr>
        <p:spPr>
          <a:xfrm rot="5400000">
            <a:off x="3399234" y="-542924"/>
            <a:ext cx="2343151" cy="7429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39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9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9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0"/>
          <p:cNvSpPr txBox="1">
            <a:spLocks noGrp="1"/>
          </p:cNvSpPr>
          <p:nvPr>
            <p:ph type="title"/>
          </p:nvPr>
        </p:nvSpPr>
        <p:spPr>
          <a:xfrm rot="5400000">
            <a:off x="5513516" y="1571358"/>
            <a:ext cx="3886201" cy="165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0"/>
          <p:cNvSpPr txBox="1">
            <a:spLocks noGrp="1"/>
          </p:cNvSpPr>
          <p:nvPr>
            <p:ph type="body" idx="1"/>
          </p:nvPr>
        </p:nvSpPr>
        <p:spPr>
          <a:xfrm rot="5400000">
            <a:off x="1741884" y="-428625"/>
            <a:ext cx="3886200" cy="565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40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0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0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2e2225ed17_3_4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9" name="Google Shape;149;g22e2225ed17_3_4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0" name="Google Shape;150;g22e2225ed17_3_4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e2225ed17_3_42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g22e2225ed17_3_4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2e2225ed17_3_4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22e2225ed17_3_4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g22e2225ed17_3_4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2e2225ed17_3_4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22e2225ed17_3_4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" name="Google Shape;161;g22e2225ed17_3_43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2" name="Google Shape;162;g22e2225ed17_3_4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2e2225ed17_3_4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22e2225ed17_3_4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2e2225ed17_3_44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g22e2225ed17_3_44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9" name="Google Shape;169;g22e2225ed17_3_4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2e2225ed17_3_44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2" name="Google Shape;172;g22e2225ed17_3_4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e2225ed17_3_44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g22e2225ed17_3_44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6" name="Google Shape;176;g22e2225ed17_3_44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7" name="Google Shape;177;g22e2225ed17_3_44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g22e2225ed17_3_4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2e2225ed17_3_45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81" name="Google Shape;181;g22e2225ed17_3_4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2e2225ed17_3_45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4" name="Google Shape;184;g22e2225ed17_3_45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5" name="Google Shape;185;g22e2225ed17_3_4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2e2225ed17_3_4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5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body" idx="1"/>
          </p:nvPr>
        </p:nvSpPr>
        <p:spPr>
          <a:xfrm>
            <a:off x="856060" y="2000250"/>
            <a:ext cx="7429499" cy="234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45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450"/>
              </a:spcBef>
              <a:spcAft>
                <a:spcPts val="45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>
            <a:spLocks noGrp="1"/>
          </p:cNvSpPr>
          <p:nvPr>
            <p:ph type="title"/>
          </p:nvPr>
        </p:nvSpPr>
        <p:spPr>
          <a:xfrm>
            <a:off x="1313260" y="2481436"/>
            <a:ext cx="6515100" cy="1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entury Gothic"/>
              <a:buNone/>
              <a:defRPr sz="3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body" idx="1"/>
          </p:nvPr>
        </p:nvSpPr>
        <p:spPr>
          <a:xfrm>
            <a:off x="1313259" y="3583036"/>
            <a:ext cx="6515101" cy="6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spcBef>
                <a:spcPts val="3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050"/>
              <a:buNone/>
              <a:defRPr sz="105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050"/>
              <a:buNone/>
              <a:defRPr sz="105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7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body" idx="1"/>
          </p:nvPr>
        </p:nvSpPr>
        <p:spPr>
          <a:xfrm>
            <a:off x="856059" y="2000250"/>
            <a:ext cx="3657600" cy="234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1pPr>
            <a:lvl2pPr marL="914400" lvl="1" indent="-304800" algn="l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spcBef>
                <a:spcPts val="450"/>
              </a:spcBef>
              <a:spcAft>
                <a:spcPts val="450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body" idx="2"/>
          </p:nvPr>
        </p:nvSpPr>
        <p:spPr>
          <a:xfrm>
            <a:off x="4627959" y="2000250"/>
            <a:ext cx="3657600" cy="234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1pPr>
            <a:lvl2pPr marL="914400" lvl="1" indent="-304800" algn="l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spcBef>
                <a:spcPts val="450"/>
              </a:spcBef>
              <a:spcAft>
                <a:spcPts val="450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body" idx="1"/>
          </p:nvPr>
        </p:nvSpPr>
        <p:spPr>
          <a:xfrm>
            <a:off x="1071961" y="1993900"/>
            <a:ext cx="3441698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 b="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body" idx="2"/>
          </p:nvPr>
        </p:nvSpPr>
        <p:spPr>
          <a:xfrm>
            <a:off x="856059" y="2432447"/>
            <a:ext cx="3657600" cy="1910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1pPr>
            <a:lvl2pPr marL="914400" lvl="1" indent="-304800" algn="l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spcBef>
                <a:spcPts val="450"/>
              </a:spcBef>
              <a:spcAft>
                <a:spcPts val="450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9" name="Google Shape;49;p28"/>
          <p:cNvSpPr txBox="1">
            <a:spLocks noGrp="1"/>
          </p:cNvSpPr>
          <p:nvPr>
            <p:ph type="body" idx="3"/>
          </p:nvPr>
        </p:nvSpPr>
        <p:spPr>
          <a:xfrm>
            <a:off x="4832350" y="2000250"/>
            <a:ext cx="3453210" cy="432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 b="0"/>
            </a:lvl1pPr>
            <a:lvl2pPr marL="914400" lvl="1" indent="-228600" algn="l">
              <a:spcBef>
                <a:spcPts val="4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spcBef>
                <a:spcPts val="45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spcBef>
                <a:spcPts val="45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spcBef>
                <a:spcPts val="450"/>
              </a:spcBef>
              <a:spcAft>
                <a:spcPts val="45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0" name="Google Shape;50;p28"/>
          <p:cNvSpPr txBox="1">
            <a:spLocks noGrp="1"/>
          </p:cNvSpPr>
          <p:nvPr>
            <p:ph type="body" idx="4"/>
          </p:nvPr>
        </p:nvSpPr>
        <p:spPr>
          <a:xfrm>
            <a:off x="4627959" y="2432447"/>
            <a:ext cx="3657601" cy="1910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4325" algn="l">
              <a:spcBef>
                <a:spcPts val="270"/>
              </a:spcBef>
              <a:spcAft>
                <a:spcPts val="0"/>
              </a:spcAft>
              <a:buSzPts val="1350"/>
              <a:buChar char="•"/>
              <a:defRPr sz="1350"/>
            </a:lvl1pPr>
            <a:lvl2pPr marL="914400" lvl="1" indent="-304800" algn="l">
              <a:spcBef>
                <a:spcPts val="45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295275" algn="l">
              <a:spcBef>
                <a:spcPts val="450"/>
              </a:spcBef>
              <a:spcAft>
                <a:spcPts val="0"/>
              </a:spcAft>
              <a:buSzPts val="1050"/>
              <a:buChar char="•"/>
              <a:defRPr sz="1050"/>
            </a:lvl3pPr>
            <a:lvl4pPr marL="1828800" lvl="3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4pPr>
            <a:lvl5pPr marL="2286000" lvl="4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5pPr>
            <a:lvl6pPr marL="2743200" lvl="5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6pPr>
            <a:lvl7pPr marL="3200400" lvl="6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7pPr>
            <a:lvl8pPr marL="3657600" lvl="7" indent="-285750" algn="l">
              <a:spcBef>
                <a:spcPts val="450"/>
              </a:spcBef>
              <a:spcAft>
                <a:spcPts val="0"/>
              </a:spcAft>
              <a:buSzPts val="900"/>
              <a:buChar char="•"/>
              <a:defRPr sz="900"/>
            </a:lvl8pPr>
            <a:lvl9pPr marL="4114800" lvl="8" indent="-285750" algn="l">
              <a:spcBef>
                <a:spcPts val="450"/>
              </a:spcBef>
              <a:spcAft>
                <a:spcPts val="450"/>
              </a:spcAft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0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00"/>
              <a:buFont typeface="Century Gothic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56060" y="2000250"/>
            <a:ext cx="7429499" cy="234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5275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5275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8575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8575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8575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85750" algn="l" rtl="0">
              <a:spcBef>
                <a:spcPts val="450"/>
              </a:spcBef>
              <a:spcAft>
                <a:spcPts val="450"/>
              </a:spcAft>
              <a:buClr>
                <a:schemeClr val="lt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675"/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entury Gothic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856060" y="2000250"/>
            <a:ext cx="7429499" cy="234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4325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5275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5275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85750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85750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85750" algn="l" rtl="0"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85750" algn="l" rtl="0">
              <a:spcBef>
                <a:spcPts val="450"/>
              </a:spcBef>
              <a:spcAft>
                <a:spcPts val="45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ftr" idx="11"/>
          </p:nvPr>
        </p:nvSpPr>
        <p:spPr>
          <a:xfrm>
            <a:off x="856059" y="4412457"/>
            <a:ext cx="5657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1" i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75"/>
              <a:buFont typeface="Century Gothic"/>
              <a:buNone/>
              <a:defRPr sz="675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2e2225ed17_3_4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g22e2225ed17_3_4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g22e2225ed17_3_4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" y="11"/>
            <a:ext cx="9143981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"/>
          <p:cNvSpPr txBox="1">
            <a:spLocks noGrp="1"/>
          </p:cNvSpPr>
          <p:nvPr>
            <p:ph type="subTitle" idx="1"/>
          </p:nvPr>
        </p:nvSpPr>
        <p:spPr>
          <a:xfrm>
            <a:off x="464125" y="327655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875" b="1">
                <a:solidFill>
                  <a:schemeClr val="dk1"/>
                </a:solidFill>
              </a:rPr>
              <a:t>Genevieve Cooper, Berkeley Adair, Anyell Mata, Jesse Ontiveros, Elizabeth Garayzar, Tamim Alsharif, Wilson Luu, Muhammed Topiwala, Derek Talbot</a:t>
            </a:r>
            <a:endParaRPr sz="1875" b="1">
              <a:solidFill>
                <a:schemeClr val="dk1"/>
              </a:solidFill>
            </a:endParaRPr>
          </a:p>
        </p:txBody>
      </p:sp>
      <p:sp>
        <p:nvSpPr>
          <p:cNvPr id="194" name="Google Shape;194;p1"/>
          <p:cNvSpPr txBox="1"/>
          <p:nvPr/>
        </p:nvSpPr>
        <p:spPr>
          <a:xfrm>
            <a:off x="1352563" y="1764008"/>
            <a:ext cx="6743700" cy="1234500"/>
          </a:xfrm>
          <a:prstGeom prst="rect">
            <a:avLst/>
          </a:prstGeom>
          <a:solidFill>
            <a:srgbClr val="FFFFFF">
              <a:alpha val="80000"/>
            </a:srgbClr>
          </a:solidFill>
          <a:ln w="9525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50"/>
              <a:buFont typeface="Gill Sans"/>
              <a:buNone/>
            </a:pPr>
            <a:r>
              <a:rPr lang="en" sz="285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rPr>
              <a:t>STRATODEVILS ASU ASCEND S23</a:t>
            </a:r>
            <a:endParaRPr sz="2850" b="0" i="0" u="none" strike="noStrike" cap="none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2dd8b45a40_0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22dd8b45a40_0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8" name="Google Shape;348;g22dd8b45a4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2dd8b45a40_0_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22dd8b45a40_0_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5" name="Google Shape;355;g22dd8b45a40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37275"/>
            <a:ext cx="9455699" cy="548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2dad67798e_0_0"/>
          <p:cNvSpPr txBox="1">
            <a:spLocks noGrp="1"/>
          </p:cNvSpPr>
          <p:nvPr>
            <p:ph type="title"/>
          </p:nvPr>
        </p:nvSpPr>
        <p:spPr>
          <a:xfrm>
            <a:off x="311700" y="67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GPS READINGS</a:t>
            </a:r>
            <a:endParaRPr sz="3200"/>
          </a:p>
        </p:txBody>
      </p:sp>
      <p:sp>
        <p:nvSpPr>
          <p:cNvPr id="361" name="Google Shape;361;g22dad67798e_0_0"/>
          <p:cNvSpPr txBox="1">
            <a:spLocks noGrp="1"/>
          </p:cNvSpPr>
          <p:nvPr>
            <p:ph type="body" idx="1"/>
          </p:nvPr>
        </p:nvSpPr>
        <p:spPr>
          <a:xfrm>
            <a:off x="1653850" y="3817800"/>
            <a:ext cx="5742000" cy="13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38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30"/>
              <a:buChar char="●"/>
            </a:pPr>
            <a:r>
              <a:rPr lang="en" sz="1875"/>
              <a:t>Successfully parsed NMEA sentences</a:t>
            </a:r>
            <a:endParaRPr sz="1875"/>
          </a:p>
          <a:p>
            <a:pPr marL="457200" lvl="0" indent="-36385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130"/>
              <a:buChar char="●"/>
            </a:pPr>
            <a:r>
              <a:rPr lang="en" sz="1875"/>
              <a:t>GPS (Arduino PA1010D) recorded readings that are off by -π/2 radians</a:t>
            </a:r>
            <a:endParaRPr sz="1875"/>
          </a:p>
        </p:txBody>
      </p:sp>
      <p:pic>
        <p:nvPicPr>
          <p:cNvPr id="362" name="Google Shape;362;g22dad67798e_0_0"/>
          <p:cNvPicPr preferRelativeResize="0"/>
          <p:nvPr/>
        </p:nvPicPr>
        <p:blipFill rotWithShape="1">
          <a:blip r:embed="rId3">
            <a:alphaModFix/>
          </a:blip>
          <a:srcRect r="-16441" b="-16441"/>
          <a:stretch/>
        </p:blipFill>
        <p:spPr>
          <a:xfrm>
            <a:off x="445450" y="768750"/>
            <a:ext cx="4382356" cy="317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22dad67798e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8054" y="725825"/>
            <a:ext cx="3743670" cy="274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22dad67798e_0_0"/>
          <p:cNvSpPr/>
          <p:nvPr/>
        </p:nvSpPr>
        <p:spPr>
          <a:xfrm>
            <a:off x="1342400" y="992225"/>
            <a:ext cx="333600" cy="413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22dad67798e_0_0"/>
          <p:cNvSpPr/>
          <p:nvPr/>
        </p:nvSpPr>
        <p:spPr>
          <a:xfrm rot="-5400000">
            <a:off x="3436625" y="600725"/>
            <a:ext cx="266400" cy="516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6" name="Google Shape;366;g22dad67798e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77755" y="3566825"/>
            <a:ext cx="1113972" cy="1460598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g22dad67798e_0_0"/>
          <p:cNvSpPr/>
          <p:nvPr/>
        </p:nvSpPr>
        <p:spPr>
          <a:xfrm rot="5400000">
            <a:off x="7520938" y="643645"/>
            <a:ext cx="266400" cy="516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22dad67798e_0_0"/>
          <p:cNvSpPr/>
          <p:nvPr/>
        </p:nvSpPr>
        <p:spPr>
          <a:xfrm rot="10800000">
            <a:off x="5132000" y="3153125"/>
            <a:ext cx="333600" cy="4137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"/>
          <p:cNvSpPr txBox="1">
            <a:spLocks noGrp="1"/>
          </p:cNvSpPr>
          <p:nvPr>
            <p:ph type="title"/>
          </p:nvPr>
        </p:nvSpPr>
        <p:spPr>
          <a:xfrm>
            <a:off x="6123079" y="457200"/>
            <a:ext cx="2526850" cy="273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 sz="3000"/>
              <a:t>ADCS SYSTEM BLOCK DIAGRAM</a:t>
            </a:r>
            <a:endParaRPr/>
          </a:p>
        </p:txBody>
      </p:sp>
      <p:pic>
        <p:nvPicPr>
          <p:cNvPr id="374" name="Google Shape;37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921" y="359494"/>
            <a:ext cx="5588001" cy="4424512"/>
          </a:xfrm>
          <a:prstGeom prst="roundRect">
            <a:avLst>
              <a:gd name="adj" fmla="val 3517"/>
            </a:avLst>
          </a:prstGeom>
          <a:noFill/>
          <a:ln w="38100" cap="flat" cmpd="sng">
            <a:solidFill>
              <a:srgbClr val="363D4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"/>
          <p:cNvSpPr txBox="1">
            <a:spLocks noGrp="1"/>
          </p:cNvSpPr>
          <p:nvPr>
            <p:ph type="title"/>
          </p:nvPr>
        </p:nvSpPr>
        <p:spPr>
          <a:xfrm>
            <a:off x="479398" y="256467"/>
            <a:ext cx="4599334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 sz="3200"/>
              <a:t>ADCS EXPECTED OUTPUT / DESIGN</a:t>
            </a:r>
            <a:endParaRPr/>
          </a:p>
        </p:txBody>
      </p:sp>
      <p:sp>
        <p:nvSpPr>
          <p:cNvPr id="380" name="Google Shape;380;p11"/>
          <p:cNvSpPr txBox="1">
            <a:spLocks noGrp="1"/>
          </p:cNvSpPr>
          <p:nvPr>
            <p:ph type="body" idx="1"/>
          </p:nvPr>
        </p:nvSpPr>
        <p:spPr>
          <a:xfrm>
            <a:off x="362737" y="1685217"/>
            <a:ext cx="4952213" cy="286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/>
              <a:t>Reaction Wheels placed vertically 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/>
              <a:t>Motors spin the opposite direction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/>
              <a:t>the ADCS stabilizes on the Yaw axis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0" lvl="0" indent="0" algn="l" rtl="0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SzPts val="1800"/>
              <a:buNone/>
            </a:pPr>
            <a:r>
              <a:rPr lang="en" sz="1800"/>
              <a:t>PX4 used as an autopilot to control the motor and stabilize it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960"/>
              </a:spcBef>
              <a:spcAft>
                <a:spcPts val="600"/>
              </a:spcAft>
              <a:buSzPts val="1800"/>
              <a:buFont typeface="Arial"/>
              <a:buChar char="•"/>
            </a:pPr>
            <a:r>
              <a:rPr lang="en" sz="1800"/>
              <a:t>PID controller for the system</a:t>
            </a:r>
            <a:endParaRPr/>
          </a:p>
        </p:txBody>
      </p:sp>
      <p:pic>
        <p:nvPicPr>
          <p:cNvPr id="381" name="Google Shape;381;p11"/>
          <p:cNvPicPr preferRelativeResize="0"/>
          <p:nvPr/>
        </p:nvPicPr>
        <p:blipFill rotWithShape="1">
          <a:blip r:embed="rId4">
            <a:alphaModFix/>
          </a:blip>
          <a:srcRect l="4794" r="8485" b="-2"/>
          <a:stretch/>
        </p:blipFill>
        <p:spPr>
          <a:xfrm>
            <a:off x="5664031" y="647542"/>
            <a:ext cx="2562666" cy="3914083"/>
          </a:xfrm>
          <a:prstGeom prst="roundRect">
            <a:avLst>
              <a:gd name="adj" fmla="val 3517"/>
            </a:avLst>
          </a:prstGeom>
          <a:noFill/>
          <a:ln w="38100" cap="flat" cmpd="sng">
            <a:solidFill>
              <a:srgbClr val="363D4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2b8111baea_0_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ADCS Analysis</a:t>
            </a:r>
            <a:endParaRPr/>
          </a:p>
        </p:txBody>
      </p:sp>
      <p:sp>
        <p:nvSpPr>
          <p:cNvPr id="387" name="Google Shape;387;g22b8111baea_0_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50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ADCS successfully armed</a:t>
            </a:r>
            <a:endParaRPr sz="1800"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ADCS failed at stabilizing the entire payload</a:t>
            </a:r>
            <a:endParaRPr sz="1800"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Disarm protocol at 40,000 ft failed</a:t>
            </a:r>
            <a:endParaRPr sz="1800"/>
          </a:p>
          <a:p>
            <a:pPr marL="914400" lvl="1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Shortened battery life for others</a:t>
            </a:r>
            <a:endParaRPr sz="1800"/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Drone controller, motors, flywheels remained intact</a:t>
            </a:r>
            <a:endParaRPr sz="1800"/>
          </a:p>
        </p:txBody>
      </p:sp>
      <p:pic>
        <p:nvPicPr>
          <p:cNvPr id="388" name="Google Shape;388;g22b8111baea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7221" y="770088"/>
            <a:ext cx="2702477" cy="36033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9" name="Google Shape;389;g22b8111baea_0_10"/>
          <p:cNvCxnSpPr/>
          <p:nvPr/>
        </p:nvCxnSpPr>
        <p:spPr>
          <a:xfrm>
            <a:off x="7176800" y="2025525"/>
            <a:ext cx="13179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90" name="Google Shape;390;g22b8111baea_0_10"/>
          <p:cNvCxnSpPr/>
          <p:nvPr/>
        </p:nvCxnSpPr>
        <p:spPr>
          <a:xfrm>
            <a:off x="7562450" y="1478125"/>
            <a:ext cx="9207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391" name="Google Shape;391;g22b8111baea_0_10"/>
          <p:cNvCxnSpPr/>
          <p:nvPr/>
        </p:nvCxnSpPr>
        <p:spPr>
          <a:xfrm rot="10800000">
            <a:off x="5368975" y="1933775"/>
            <a:ext cx="10395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triangl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"/>
          <p:cNvSpPr txBox="1">
            <a:spLocks noGrp="1"/>
          </p:cNvSpPr>
          <p:nvPr>
            <p:ph type="title"/>
          </p:nvPr>
        </p:nvSpPr>
        <p:spPr>
          <a:xfrm>
            <a:off x="163987" y="-134903"/>
            <a:ext cx="50577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 sz="3200"/>
              <a:t>SEED MODULE</a:t>
            </a:r>
            <a:endParaRPr/>
          </a:p>
        </p:txBody>
      </p:sp>
      <p:sp>
        <p:nvSpPr>
          <p:cNvPr id="397" name="Google Shape;397;p12"/>
          <p:cNvSpPr txBox="1">
            <a:spLocks noGrp="1"/>
          </p:cNvSpPr>
          <p:nvPr>
            <p:ph type="body" idx="1"/>
          </p:nvPr>
        </p:nvSpPr>
        <p:spPr>
          <a:xfrm>
            <a:off x="50325" y="921948"/>
            <a:ext cx="5285100" cy="35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4300" lvl="0" indent="0" algn="l" rtl="0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en" sz="1800"/>
              <a:t>Mission</a:t>
            </a:r>
            <a:endParaRPr sz="1800"/>
          </a:p>
          <a:p>
            <a:pPr marL="114300" lvl="0" indent="0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600"/>
              <a:buNone/>
            </a:pPr>
            <a:r>
              <a:rPr lang="en" sz="1800"/>
              <a:t>To determine the irradiating effects of a short near space flight on the germination rate of lettuce seeds</a:t>
            </a:r>
            <a:endParaRPr sz="1800"/>
          </a:p>
          <a:p>
            <a:pPr marL="457200" lvl="0" indent="-355600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/>
              <a:t>Little gem lettuce seeds </a:t>
            </a:r>
            <a:endParaRPr sz="1800"/>
          </a:p>
          <a:p>
            <a:pPr marL="457200" lvl="0" indent="-355600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800"/>
              <a:buChar char="•"/>
            </a:pPr>
            <a:r>
              <a:rPr lang="en" sz="1800"/>
              <a:t>Cuvettes (PMMA) permit most of uv-b radiation</a:t>
            </a:r>
            <a:endParaRPr sz="1800"/>
          </a:p>
          <a:p>
            <a:pPr marL="457200" lvl="0" indent="-355600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/>
              <a:t>3 configurations: Shielded, unshielded, control</a:t>
            </a:r>
            <a:endParaRPr sz="1800"/>
          </a:p>
          <a:p>
            <a:pPr marL="914400" lvl="1" indent="-330200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/>
              <a:t>Shielded went inside the payload</a:t>
            </a:r>
            <a:endParaRPr sz="1800"/>
          </a:p>
          <a:p>
            <a:pPr marL="914400" lvl="1" indent="-330200" algn="l" rtl="0">
              <a:lnSpc>
                <a:spcPct val="90000"/>
              </a:lnSpc>
              <a:spcBef>
                <a:spcPts val="92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/>
              <a:t>Unshielded went on top of payload</a:t>
            </a:r>
            <a:endParaRPr sz="1800"/>
          </a:p>
          <a:p>
            <a:pPr marL="914400" lvl="1" indent="-330200" algn="l" rtl="0">
              <a:lnSpc>
                <a:spcPct val="90000"/>
              </a:lnSpc>
              <a:spcBef>
                <a:spcPts val="920"/>
              </a:spcBef>
              <a:spcAft>
                <a:spcPts val="600"/>
              </a:spcAft>
              <a:buSzPts val="1800"/>
              <a:buFont typeface="Arial"/>
              <a:buChar char="•"/>
            </a:pPr>
            <a:r>
              <a:rPr lang="en" sz="1800"/>
              <a:t>Control did not fly</a:t>
            </a:r>
            <a:endParaRPr sz="1800"/>
          </a:p>
        </p:txBody>
      </p:sp>
      <p:pic>
        <p:nvPicPr>
          <p:cNvPr id="398" name="Google Shape;398;p12"/>
          <p:cNvPicPr preferRelativeResize="0"/>
          <p:nvPr/>
        </p:nvPicPr>
        <p:blipFill rotWithShape="1">
          <a:blip r:embed="rId4">
            <a:alphaModFix/>
          </a:blip>
          <a:srcRect l="1270" r="-1270"/>
          <a:stretch/>
        </p:blipFill>
        <p:spPr>
          <a:xfrm>
            <a:off x="5335425" y="1294012"/>
            <a:ext cx="3609975" cy="314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2bf298b763_2_0"/>
          <p:cNvSpPr/>
          <p:nvPr/>
        </p:nvSpPr>
        <p:spPr>
          <a:xfrm>
            <a:off x="1560600" y="826309"/>
            <a:ext cx="6022800" cy="4125900"/>
          </a:xfrm>
          <a:prstGeom prst="rect">
            <a:avLst/>
          </a:prstGeom>
          <a:solidFill>
            <a:schemeClr val="accent1"/>
          </a:solidFill>
          <a:ln w="19050" cap="rnd" cmpd="sng">
            <a:solidFill>
              <a:srgbClr val="5151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g22bf298b763_2_0"/>
          <p:cNvSpPr txBox="1">
            <a:spLocks noGrp="1"/>
          </p:cNvSpPr>
          <p:nvPr>
            <p:ph type="title"/>
          </p:nvPr>
        </p:nvSpPr>
        <p:spPr>
          <a:xfrm>
            <a:off x="2338575" y="211600"/>
            <a:ext cx="4625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/>
              <a:t>Seed Module Final Placement</a:t>
            </a:r>
            <a:endParaRPr/>
          </a:p>
        </p:txBody>
      </p:sp>
      <p:pic>
        <p:nvPicPr>
          <p:cNvPr id="405" name="Google Shape;405;g22bf298b763_2_0"/>
          <p:cNvPicPr preferRelativeResize="0"/>
          <p:nvPr/>
        </p:nvPicPr>
        <p:blipFill rotWithShape="1">
          <a:blip r:embed="rId3">
            <a:alphaModFix/>
          </a:blip>
          <a:srcRect l="16247" b="20741"/>
          <a:stretch/>
        </p:blipFill>
        <p:spPr>
          <a:xfrm>
            <a:off x="4863825" y="1141625"/>
            <a:ext cx="2422451" cy="1477125"/>
          </a:xfrm>
          <a:prstGeom prst="rect">
            <a:avLst/>
          </a:prstGeom>
          <a:noFill/>
          <a:ln w="19050" cap="rnd" cmpd="sng">
            <a:solidFill>
              <a:srgbClr val="51515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6" name="Google Shape;406;g22bf298b763_2_0"/>
          <p:cNvSpPr txBox="1">
            <a:spLocks noGrp="1"/>
          </p:cNvSpPr>
          <p:nvPr>
            <p:ph type="body" idx="1"/>
          </p:nvPr>
        </p:nvSpPr>
        <p:spPr>
          <a:xfrm>
            <a:off x="5222522" y="2571750"/>
            <a:ext cx="19824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20"/>
              </a:spcBef>
              <a:spcAft>
                <a:spcPts val="600"/>
              </a:spcAft>
              <a:buNone/>
            </a:pPr>
            <a:r>
              <a:rPr lang="en" sz="1700"/>
              <a:t>Unshielded seeds on top of the payload</a:t>
            </a:r>
            <a:endParaRPr sz="1700"/>
          </a:p>
        </p:txBody>
      </p:sp>
      <p:pic>
        <p:nvPicPr>
          <p:cNvPr id="407" name="Google Shape;407;g22bf298b763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7425" y="1228113"/>
            <a:ext cx="1575100" cy="3496375"/>
          </a:xfrm>
          <a:prstGeom prst="rect">
            <a:avLst/>
          </a:prstGeom>
          <a:noFill/>
          <a:ln w="19050" cap="rnd" cmpd="sng">
            <a:solidFill>
              <a:srgbClr val="51515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8" name="Google Shape;408;g22bf298b763_2_0"/>
          <p:cNvSpPr/>
          <p:nvPr/>
        </p:nvSpPr>
        <p:spPr>
          <a:xfrm>
            <a:off x="2531450" y="2672475"/>
            <a:ext cx="1101300" cy="846000"/>
          </a:xfrm>
          <a:prstGeom prst="ellipse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9" name="Google Shape;409;g22bf298b763_2_0"/>
          <p:cNvCxnSpPr>
            <a:endCxn id="408" idx="6"/>
          </p:cNvCxnSpPr>
          <p:nvPr/>
        </p:nvCxnSpPr>
        <p:spPr>
          <a:xfrm rot="10800000">
            <a:off x="3632750" y="3095475"/>
            <a:ext cx="1040700" cy="7992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0" name="Google Shape;410;g22bf298b763_2_0"/>
          <p:cNvSpPr txBox="1">
            <a:spLocks noGrp="1"/>
          </p:cNvSpPr>
          <p:nvPr>
            <p:ph type="body" idx="1"/>
          </p:nvPr>
        </p:nvSpPr>
        <p:spPr>
          <a:xfrm>
            <a:off x="4730300" y="3630625"/>
            <a:ext cx="17964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920"/>
              </a:spcBef>
              <a:spcAft>
                <a:spcPts val="600"/>
              </a:spcAft>
              <a:buNone/>
            </a:pPr>
            <a:r>
              <a:rPr lang="en" sz="1700"/>
              <a:t>Shielded seeds inside the payload</a:t>
            </a:r>
            <a:endParaRPr sz="1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2e2225ed17_0_0"/>
          <p:cNvSpPr txBox="1">
            <a:spLocks noGrp="1"/>
          </p:cNvSpPr>
          <p:nvPr>
            <p:ph type="title"/>
          </p:nvPr>
        </p:nvSpPr>
        <p:spPr>
          <a:xfrm>
            <a:off x="400110" y="101000"/>
            <a:ext cx="7429500" cy="14289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sp>
        <p:nvSpPr>
          <p:cNvPr id="416" name="Google Shape;416;g22e2225ed17_0_0"/>
          <p:cNvSpPr txBox="1">
            <a:spLocks noGrp="1"/>
          </p:cNvSpPr>
          <p:nvPr>
            <p:ph type="body" idx="1"/>
          </p:nvPr>
        </p:nvSpPr>
        <p:spPr>
          <a:xfrm>
            <a:off x="517874" y="1097600"/>
            <a:ext cx="3725100" cy="432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450"/>
              </a:spcAft>
              <a:buNone/>
            </a:pPr>
            <a:r>
              <a:rPr lang="en"/>
              <a:t>Shielded Germination Test 96 hr.</a:t>
            </a:r>
            <a:endParaRPr/>
          </a:p>
        </p:txBody>
      </p:sp>
      <p:sp>
        <p:nvSpPr>
          <p:cNvPr id="417" name="Google Shape;417;g22e2225ed17_0_0"/>
          <p:cNvSpPr txBox="1">
            <a:spLocks noGrp="1"/>
          </p:cNvSpPr>
          <p:nvPr>
            <p:ph type="body" idx="3"/>
          </p:nvPr>
        </p:nvSpPr>
        <p:spPr>
          <a:xfrm>
            <a:off x="4661375" y="1097600"/>
            <a:ext cx="3987300" cy="432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420"/>
              </a:spcBef>
              <a:spcAft>
                <a:spcPts val="450"/>
              </a:spcAft>
              <a:buNone/>
            </a:pPr>
            <a:r>
              <a:rPr lang="en"/>
              <a:t>Unshielded Germination Test 96 hr.</a:t>
            </a:r>
            <a:endParaRPr/>
          </a:p>
        </p:txBody>
      </p:sp>
      <p:pic>
        <p:nvPicPr>
          <p:cNvPr id="418" name="Google Shape;418;g22e2225ed17_0_0"/>
          <p:cNvPicPr preferRelativeResize="0"/>
          <p:nvPr/>
        </p:nvPicPr>
        <p:blipFill rotWithShape="1">
          <a:blip r:embed="rId3">
            <a:alphaModFix/>
          </a:blip>
          <a:srcRect l="1897" t="18644" r="9833" b="14959"/>
          <a:stretch/>
        </p:blipFill>
        <p:spPr>
          <a:xfrm>
            <a:off x="915300" y="1725600"/>
            <a:ext cx="2930250" cy="2939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2e2225ed17_0_0"/>
          <p:cNvPicPr preferRelativeResize="0"/>
          <p:nvPr/>
        </p:nvPicPr>
        <p:blipFill rotWithShape="1">
          <a:blip r:embed="rId4">
            <a:alphaModFix/>
          </a:blip>
          <a:srcRect t="14271" r="5186" b="16914"/>
          <a:stretch/>
        </p:blipFill>
        <p:spPr>
          <a:xfrm>
            <a:off x="5024725" y="1699750"/>
            <a:ext cx="3090751" cy="299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2b8111baea_0_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Seed Module Output </a:t>
            </a:r>
            <a:endParaRPr/>
          </a:p>
        </p:txBody>
      </p:sp>
      <p:sp>
        <p:nvSpPr>
          <p:cNvPr id="425" name="Google Shape;425;g22b8111baea_0_15"/>
          <p:cNvSpPr txBox="1">
            <a:spLocks noGrp="1"/>
          </p:cNvSpPr>
          <p:nvPr>
            <p:ph type="body" idx="1"/>
          </p:nvPr>
        </p:nvSpPr>
        <p:spPr>
          <a:xfrm>
            <a:off x="899263" y="1509300"/>
            <a:ext cx="8520600" cy="39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Unshielded results ARE NOT significant at the 5% significance level</a:t>
            </a:r>
            <a:endParaRPr sz="1800"/>
          </a:p>
        </p:txBody>
      </p:sp>
      <p:pic>
        <p:nvPicPr>
          <p:cNvPr id="426" name="Google Shape;426;g22b8111baea_0_15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9175" y="1017725"/>
            <a:ext cx="5575725" cy="3447625"/>
          </a:xfrm>
          <a:prstGeom prst="rect">
            <a:avLst/>
          </a:prstGeom>
          <a:noFill/>
          <a:ln>
            <a:noFill/>
          </a:ln>
          <a:effectLst>
            <a:outerShdw blurRad="57150" dist="19050" dir="6600000" algn="bl" rotWithShape="0">
              <a:srgbClr val="000000">
                <a:alpha val="57000"/>
              </a:srgbClr>
            </a:outerShdw>
          </a:effectLst>
        </p:spPr>
      </p:pic>
      <p:sp>
        <p:nvSpPr>
          <p:cNvPr id="427" name="Google Shape;427;g22b8111baea_0_15"/>
          <p:cNvSpPr txBox="1"/>
          <p:nvPr/>
        </p:nvSpPr>
        <p:spPr>
          <a:xfrm>
            <a:off x="3278263" y="1651849"/>
            <a:ext cx="82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83.9%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8" name="Google Shape;428;g22b8111baea_0_15"/>
          <p:cNvSpPr txBox="1"/>
          <p:nvPr/>
        </p:nvSpPr>
        <p:spPr>
          <a:xfrm>
            <a:off x="4560052" y="1734704"/>
            <a:ext cx="82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80.4%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9" name="Google Shape;429;g22b8111baea_0_15"/>
          <p:cNvSpPr txBox="1"/>
          <p:nvPr/>
        </p:nvSpPr>
        <p:spPr>
          <a:xfrm>
            <a:off x="5841841" y="1734710"/>
            <a:ext cx="82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78.8%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9" cy="110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 sz="32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GOALS</a:t>
            </a:r>
            <a:endParaRPr/>
          </a:p>
        </p:txBody>
      </p:sp>
      <p:grpSp>
        <p:nvGrpSpPr>
          <p:cNvPr id="200" name="Google Shape;200;p2"/>
          <p:cNvGrpSpPr/>
          <p:nvPr/>
        </p:nvGrpSpPr>
        <p:grpSpPr>
          <a:xfrm>
            <a:off x="233542" y="2049230"/>
            <a:ext cx="8676913" cy="1826718"/>
            <a:chOff x="4245" y="681409"/>
            <a:chExt cx="8676913" cy="1826718"/>
          </a:xfrm>
        </p:grpSpPr>
        <p:sp>
          <p:nvSpPr>
            <p:cNvPr id="201" name="Google Shape;201;p2"/>
            <p:cNvSpPr/>
            <p:nvPr/>
          </p:nvSpPr>
          <p:spPr>
            <a:xfrm>
              <a:off x="301087" y="681409"/>
              <a:ext cx="928582" cy="9285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98981" y="879303"/>
              <a:ext cx="532792" cy="53279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245" y="1899221"/>
              <a:ext cx="1522265" cy="60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 txBox="1"/>
            <p:nvPr/>
          </p:nvSpPr>
          <p:spPr>
            <a:xfrm>
              <a:off x="4245" y="1899221"/>
              <a:ext cx="1522265" cy="60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entury Gothic"/>
                <a:buNone/>
              </a:pPr>
              <a:r>
                <a:rPr lang="en" sz="13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PROFILE THE ATMOSPHERE</a:t>
              </a:r>
              <a:endParaRPr sz="16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89749" y="681409"/>
              <a:ext cx="928582" cy="928582"/>
            </a:xfrm>
            <a:prstGeom prst="ellipse">
              <a:avLst/>
            </a:prstGeom>
            <a:solidFill>
              <a:srgbClr val="DAC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287643" y="879303"/>
              <a:ext cx="532792" cy="53279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792907" y="1899221"/>
              <a:ext cx="1522265" cy="60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 txBox="1"/>
            <p:nvPr/>
          </p:nvSpPr>
          <p:spPr>
            <a:xfrm>
              <a:off x="1792907" y="1899221"/>
              <a:ext cx="1522265" cy="60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entury Gothic"/>
                <a:buNone/>
              </a:pPr>
              <a:r>
                <a:rPr lang="en" sz="13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SUCCESSFUL LAUNCH AND RETRIEVAL OF PAYLOAD</a:t>
              </a:r>
              <a:endParaRPr sz="16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878411" y="681409"/>
              <a:ext cx="928582" cy="928582"/>
            </a:xfrm>
            <a:prstGeom prst="ellipse">
              <a:avLst/>
            </a:prstGeom>
            <a:solidFill>
              <a:srgbClr val="E7B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076306" y="879303"/>
              <a:ext cx="532792" cy="532792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581569" y="1899221"/>
              <a:ext cx="1522265" cy="60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 txBox="1"/>
            <p:nvPr/>
          </p:nvSpPr>
          <p:spPr>
            <a:xfrm>
              <a:off x="3581569" y="1899221"/>
              <a:ext cx="1522265" cy="60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entury Gothic"/>
                <a:buNone/>
              </a:pPr>
              <a:r>
                <a:rPr lang="en" sz="13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DETERMINE RADIATION EFFECTS ON LETTUCE SEEDS</a:t>
              </a:r>
              <a:endParaRPr sz="16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5667073" y="681409"/>
              <a:ext cx="928582" cy="928582"/>
            </a:xfrm>
            <a:prstGeom prst="ellipse">
              <a:avLst/>
            </a:prstGeom>
            <a:solidFill>
              <a:srgbClr val="E79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5864968" y="879303"/>
              <a:ext cx="532792" cy="532792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5370231" y="1899221"/>
              <a:ext cx="1522265" cy="60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 txBox="1"/>
            <p:nvPr/>
          </p:nvSpPr>
          <p:spPr>
            <a:xfrm>
              <a:off x="5370231" y="1899221"/>
              <a:ext cx="1522265" cy="60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entury Gothic"/>
                <a:buNone/>
              </a:pPr>
              <a:r>
                <a:rPr lang="en" sz="13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ESTABLISH CONNECTION WITH GROUND STATION </a:t>
              </a:r>
              <a:endParaRPr sz="16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7455735" y="681409"/>
              <a:ext cx="928582" cy="92858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7653630" y="879303"/>
              <a:ext cx="532792" cy="532792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7158893" y="1899221"/>
              <a:ext cx="1522265" cy="60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 txBox="1"/>
            <p:nvPr/>
          </p:nvSpPr>
          <p:spPr>
            <a:xfrm>
              <a:off x="7158893" y="1899221"/>
              <a:ext cx="1522265" cy="6089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entury Gothic"/>
                <a:buNone/>
              </a:pPr>
              <a:r>
                <a:rPr lang="en" sz="1300" b="0" i="0" u="none" strike="noStrike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PAYLOAD STABILIZATION USING ADCS</a:t>
              </a:r>
              <a:endParaRPr sz="160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/>
              <a:t>RADIO</a:t>
            </a:r>
            <a:endParaRPr/>
          </a:p>
        </p:txBody>
      </p:sp>
      <p:sp>
        <p:nvSpPr>
          <p:cNvPr id="435" name="Google Shape;435;p15"/>
          <p:cNvSpPr txBox="1">
            <a:spLocks noGrp="1"/>
          </p:cNvSpPr>
          <p:nvPr>
            <p:ph type="body" idx="1"/>
          </p:nvPr>
        </p:nvSpPr>
        <p:spPr>
          <a:xfrm>
            <a:off x="311700" y="1068449"/>
            <a:ext cx="4849748" cy="363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470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14"/>
              <a:buChar char="●"/>
            </a:pPr>
            <a:r>
              <a:rPr lang="en" sz="1800"/>
              <a:t>Adafruit Feather 32u4 (RFM9x) with LoRa packet radio transceiver for long range tests</a:t>
            </a:r>
            <a:endParaRPr sz="1800"/>
          </a:p>
          <a:p>
            <a:pPr marL="457200" lvl="0" indent="-324708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14"/>
              <a:buChar char="●"/>
            </a:pPr>
            <a:r>
              <a:rPr lang="en" sz="1800"/>
              <a:t>Pixhawk 4 flight controller used for ADCS and transferring flight telemetry </a:t>
            </a:r>
            <a:endParaRPr sz="1800"/>
          </a:p>
          <a:p>
            <a:pPr marL="457200" lvl="0" indent="-32470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14"/>
              <a:buChar char="●"/>
            </a:pPr>
            <a:r>
              <a:rPr lang="en" sz="1800"/>
              <a:t>Working in 430 MHz Amateur radio band frequency</a:t>
            </a:r>
            <a:endParaRPr/>
          </a:p>
        </p:txBody>
      </p:sp>
      <p:pic>
        <p:nvPicPr>
          <p:cNvPr id="436" name="Google Shape;43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61700" y="3539500"/>
            <a:ext cx="1503301" cy="150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08550" y="179950"/>
            <a:ext cx="3356449" cy="328499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5"/>
          <p:cNvSpPr txBox="1"/>
          <p:nvPr/>
        </p:nvSpPr>
        <p:spPr>
          <a:xfrm>
            <a:off x="4371200" y="4657901"/>
            <a:ext cx="2890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entury Gothic"/>
              <a:buNone/>
            </a:pPr>
            <a:r>
              <a:rPr lang="en" sz="1300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Radio transceiver codes GitHub-&gt;</a:t>
            </a:r>
            <a:endParaRPr sz="1300" i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4" name="Google Shape;444;p16"/>
          <p:cNvSpPr txBox="1">
            <a:spLocks noGrp="1"/>
          </p:cNvSpPr>
          <p:nvPr>
            <p:ph type="title"/>
          </p:nvPr>
        </p:nvSpPr>
        <p:spPr>
          <a:xfrm>
            <a:off x="6123079" y="457200"/>
            <a:ext cx="2526850" cy="273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lang="en" sz="3000">
                <a:solidFill>
                  <a:srgbClr val="FFFFFF"/>
                </a:solidFill>
              </a:rPr>
              <a:t>RADIO SYSTEM BLOCK DIAGRAM</a:t>
            </a:r>
            <a:endParaRPr/>
          </a:p>
        </p:txBody>
      </p:sp>
      <p:sp>
        <p:nvSpPr>
          <p:cNvPr id="445" name="Google Shape;445;p16"/>
          <p:cNvSpPr/>
          <p:nvPr/>
        </p:nvSpPr>
        <p:spPr>
          <a:xfrm>
            <a:off x="493717" y="465540"/>
            <a:ext cx="5163059" cy="4197900"/>
          </a:xfrm>
          <a:prstGeom prst="roundRect">
            <a:avLst>
              <a:gd name="adj" fmla="val 3812"/>
            </a:avLst>
          </a:prstGeom>
          <a:solidFill>
            <a:schemeClr val="lt1"/>
          </a:solidFill>
          <a:ln w="38100" cap="flat" cmpd="sng">
            <a:solidFill>
              <a:srgbClr val="363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6" name="Google Shape;446;p16"/>
          <p:cNvPicPr preferRelativeResize="0"/>
          <p:nvPr/>
        </p:nvPicPr>
        <p:blipFill rotWithShape="1">
          <a:blip r:embed="rId4">
            <a:alphaModFix/>
          </a:blip>
          <a:srcRect l="9423" t="5571" r="10107"/>
          <a:stretch/>
        </p:blipFill>
        <p:spPr>
          <a:xfrm>
            <a:off x="687689" y="619676"/>
            <a:ext cx="4881837" cy="395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2b8111baea_0_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Radio Analysis</a:t>
            </a:r>
            <a:endParaRPr/>
          </a:p>
        </p:txBody>
      </p:sp>
      <p:sp>
        <p:nvSpPr>
          <p:cNvPr id="452" name="Google Shape;452;g22b8111baea_0_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734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Successful communication established between radio module: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Radio successfully received/transmitted telemetry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High losses experienced: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Unstable Communication &amp; receiving frequency decreased 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low strength antenna caused high loss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Solution: Different antenna and increased TX power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Power connection problem faced: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Connecting radio power supply with raspberry pi 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Solution: integrate RFM9x chip on OBC </a:t>
            </a:r>
            <a:endParaRPr sz="18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   </a:t>
            </a:r>
            <a:endParaRPr sz="17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3" name="Google Shape;453;g22b8111baea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2050" y="1441000"/>
            <a:ext cx="2971951" cy="256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2e2225ed17_1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Radio Analysis Continued</a:t>
            </a:r>
            <a:endParaRPr/>
          </a:p>
        </p:txBody>
      </p:sp>
      <p:sp>
        <p:nvSpPr>
          <p:cNvPr id="459" name="Google Shape;459;g22e2225ed17_1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Future application: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LoRa module will be used as payload for Coconut CubeSat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0" name="Google Shape;460;g22e2225ed17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393" y="933525"/>
            <a:ext cx="3433225" cy="32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22e2225ed17_1_0"/>
          <p:cNvSpPr txBox="1"/>
          <p:nvPr/>
        </p:nvSpPr>
        <p:spPr>
          <a:xfrm>
            <a:off x="4893900" y="4168275"/>
            <a:ext cx="331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received </a:t>
            </a:r>
            <a:endParaRPr sz="1800" cap="small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2e2225ed17_0_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 </a:t>
            </a:r>
            <a:endParaRPr/>
          </a:p>
        </p:txBody>
      </p:sp>
      <p:sp>
        <p:nvSpPr>
          <p:cNvPr id="467" name="Google Shape;467;g22e2225ed17_0_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Pros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Cubesat design allowed for compact and modular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Main code and website is reusable for future semesters	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PCB was versatile and adaptable for future use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Plant Module contributed to overall understanding of Radiation Effects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Radio established long range communication</a:t>
            </a:r>
            <a:endParaRPr sz="1800"/>
          </a:p>
        </p:txBody>
      </p:sp>
      <p:sp>
        <p:nvSpPr>
          <p:cNvPr id="468" name="Google Shape;468;g22e2225ed17_0_5"/>
          <p:cNvSpPr txBox="1">
            <a:spLocks noGrp="1"/>
          </p:cNvSpPr>
          <p:nvPr>
            <p:ph type="body" idx="2"/>
          </p:nvPr>
        </p:nvSpPr>
        <p:spPr>
          <a:xfrm>
            <a:off x="476115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Cons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Lower structural integrity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Need more storage or a different board (Raspberry Pi)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Electrical system needed more testing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Plant Module Data ultimately inconclusive/ insignificant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Radio module used was not robust or redundant </a:t>
            </a:r>
            <a:endParaRPr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4" name="Google Shape;474;p17"/>
          <p:cNvSpPr txBox="1">
            <a:spLocks noGrp="1"/>
          </p:cNvSpPr>
          <p:nvPr>
            <p:ph type="title"/>
          </p:nvPr>
        </p:nvSpPr>
        <p:spPr>
          <a:xfrm>
            <a:off x="6123079" y="457200"/>
            <a:ext cx="2526850" cy="273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r>
              <a:rPr lang="en" sz="3000">
                <a:solidFill>
                  <a:srgbClr val="FFFFFF"/>
                </a:solidFill>
              </a:rPr>
              <a:t>CREDITS</a:t>
            </a:r>
            <a:endParaRPr/>
          </a:p>
        </p:txBody>
      </p:sp>
      <p:sp>
        <p:nvSpPr>
          <p:cNvPr id="475" name="Google Shape;475;p17"/>
          <p:cNvSpPr/>
          <p:nvPr/>
        </p:nvSpPr>
        <p:spPr>
          <a:xfrm>
            <a:off x="493717" y="465540"/>
            <a:ext cx="5163059" cy="4197900"/>
          </a:xfrm>
          <a:prstGeom prst="roundRect">
            <a:avLst>
              <a:gd name="adj" fmla="val 3812"/>
            </a:avLst>
          </a:prstGeom>
          <a:solidFill>
            <a:schemeClr val="lt1"/>
          </a:solidFill>
          <a:ln w="38100" cap="flat" cmpd="sng">
            <a:solidFill>
              <a:srgbClr val="363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76" name="Google Shape;476;p17"/>
          <p:cNvGraphicFramePr/>
          <p:nvPr/>
        </p:nvGraphicFramePr>
        <p:xfrm>
          <a:off x="597006" y="59700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{F2E1C66B-047F-4606-B024-1FA36EC3CAD4}</a:tableStyleId>
              </a:tblPr>
              <a:tblGrid>
                <a:gridCol w="194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47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Full Name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Position 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Subsystem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Jesse Ontiveros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Officer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Electrical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Elizabeth Garayzar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Officer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Electrical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Robert Burton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Electrical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Noemi Gonzalez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Electrical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Pranit </a:t>
                      </a:r>
                      <a:r>
                        <a:rPr lang="en" sz="1050" u="none" strike="noStrike" cap="none">
                          <a:solidFill>
                            <a:srgbClr val="202124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Kondapalli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Electrical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Luis Ángel Ruiz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 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Programming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Muhammed Topiwala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 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Programming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Brian Lee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 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Programming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Brandon Bello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Programming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Jessica Maschino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 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Mechanical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Huy Dinh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Mechanical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Jessica Cruz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Mechanical 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Arlene Morales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Mechanical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Cindy Phan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 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Mechanical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Ben Weber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Member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Century Gothic"/>
                        <a:buNone/>
                      </a:pPr>
                      <a:r>
                        <a:rPr lang="en" sz="1050" u="none" strike="noStrike" cap="none"/>
                        <a:t>ADCS</a:t>
                      </a:r>
                      <a:endParaRPr sz="1050" u="none" strike="noStrike" cap="none"/>
                    </a:p>
                  </a:txBody>
                  <a:tcPr marL="43275" marR="43275" marT="43275" marB="4327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2" name="Google Shape;482;p18"/>
          <p:cNvSpPr/>
          <p:nvPr/>
        </p:nvSpPr>
        <p:spPr>
          <a:xfrm>
            <a:off x="0" y="0"/>
            <a:ext cx="9144000" cy="1703130"/>
          </a:xfrm>
          <a:custGeom>
            <a:avLst/>
            <a:gdLst/>
            <a:ahLst/>
            <a:cxnLst/>
            <a:rect l="l" t="t" r="r" b="b"/>
            <a:pathLst>
              <a:path w="12192000" h="2270840" extrusionOk="0">
                <a:moveTo>
                  <a:pt x="0" y="0"/>
                </a:moveTo>
                <a:lnTo>
                  <a:pt x="12192000" y="0"/>
                </a:lnTo>
                <a:lnTo>
                  <a:pt x="12192000" y="519831"/>
                </a:lnTo>
                <a:lnTo>
                  <a:pt x="12192000" y="744794"/>
                </a:lnTo>
                <a:lnTo>
                  <a:pt x="12192000" y="1754022"/>
                </a:lnTo>
                <a:lnTo>
                  <a:pt x="11957522" y="1797924"/>
                </a:lnTo>
                <a:lnTo>
                  <a:pt x="11679973" y="1847668"/>
                </a:lnTo>
                <a:lnTo>
                  <a:pt x="11401197" y="1896361"/>
                </a:lnTo>
                <a:lnTo>
                  <a:pt x="11121192" y="1938047"/>
                </a:lnTo>
                <a:lnTo>
                  <a:pt x="10842416" y="1980084"/>
                </a:lnTo>
                <a:lnTo>
                  <a:pt x="10562411" y="2019319"/>
                </a:lnTo>
                <a:lnTo>
                  <a:pt x="10286091" y="2052948"/>
                </a:lnTo>
                <a:lnTo>
                  <a:pt x="10006086" y="2084826"/>
                </a:lnTo>
                <a:lnTo>
                  <a:pt x="9727310" y="2113902"/>
                </a:lnTo>
                <a:lnTo>
                  <a:pt x="9453445" y="2139124"/>
                </a:lnTo>
                <a:lnTo>
                  <a:pt x="9175897" y="2164346"/>
                </a:lnTo>
                <a:lnTo>
                  <a:pt x="8902033" y="2185365"/>
                </a:lnTo>
                <a:lnTo>
                  <a:pt x="8628169" y="2201829"/>
                </a:lnTo>
                <a:lnTo>
                  <a:pt x="8355533" y="2218995"/>
                </a:lnTo>
                <a:lnTo>
                  <a:pt x="8085353" y="2233357"/>
                </a:lnTo>
                <a:lnTo>
                  <a:pt x="7817629" y="2243516"/>
                </a:lnTo>
                <a:lnTo>
                  <a:pt x="7549905" y="2252274"/>
                </a:lnTo>
                <a:lnTo>
                  <a:pt x="7284638" y="2260681"/>
                </a:lnTo>
                <a:lnTo>
                  <a:pt x="7023055" y="2264535"/>
                </a:lnTo>
                <a:lnTo>
                  <a:pt x="6761472" y="2268738"/>
                </a:lnTo>
                <a:lnTo>
                  <a:pt x="6503573" y="2270840"/>
                </a:lnTo>
                <a:lnTo>
                  <a:pt x="6248130" y="2268738"/>
                </a:lnTo>
                <a:lnTo>
                  <a:pt x="5995144" y="2268738"/>
                </a:lnTo>
                <a:lnTo>
                  <a:pt x="5744613" y="2264535"/>
                </a:lnTo>
                <a:lnTo>
                  <a:pt x="5498995" y="2258229"/>
                </a:lnTo>
                <a:lnTo>
                  <a:pt x="5255834" y="2252274"/>
                </a:lnTo>
                <a:lnTo>
                  <a:pt x="5017584" y="2245618"/>
                </a:lnTo>
                <a:lnTo>
                  <a:pt x="4780562" y="2235459"/>
                </a:lnTo>
                <a:lnTo>
                  <a:pt x="4547227" y="2224599"/>
                </a:lnTo>
                <a:lnTo>
                  <a:pt x="4318800" y="2214791"/>
                </a:lnTo>
                <a:lnTo>
                  <a:pt x="3873004" y="2187116"/>
                </a:lnTo>
                <a:lnTo>
                  <a:pt x="3445628" y="2157691"/>
                </a:lnTo>
                <a:lnTo>
                  <a:pt x="3035446" y="2126863"/>
                </a:lnTo>
                <a:lnTo>
                  <a:pt x="2647370" y="2092884"/>
                </a:lnTo>
                <a:lnTo>
                  <a:pt x="2276487" y="2057502"/>
                </a:lnTo>
                <a:lnTo>
                  <a:pt x="1932621" y="2019319"/>
                </a:lnTo>
                <a:lnTo>
                  <a:pt x="1609634" y="1981836"/>
                </a:lnTo>
                <a:lnTo>
                  <a:pt x="1312435" y="1944353"/>
                </a:lnTo>
                <a:lnTo>
                  <a:pt x="1039799" y="1908972"/>
                </a:lnTo>
                <a:lnTo>
                  <a:pt x="797865" y="1875342"/>
                </a:lnTo>
                <a:lnTo>
                  <a:pt x="579265" y="1843464"/>
                </a:lnTo>
                <a:lnTo>
                  <a:pt x="395052" y="1816841"/>
                </a:lnTo>
                <a:lnTo>
                  <a:pt x="240312" y="1791618"/>
                </a:lnTo>
                <a:lnTo>
                  <a:pt x="27853" y="1755537"/>
                </a:lnTo>
                <a:lnTo>
                  <a:pt x="0" y="1750824"/>
                </a:lnTo>
                <a:lnTo>
                  <a:pt x="0" y="744794"/>
                </a:lnTo>
                <a:lnTo>
                  <a:pt x="0" y="51983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44450" cap="flat" cmpd="sng">
            <a:solidFill>
              <a:schemeClr val="dk2">
                <a:alpha val="64705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3" name="Google Shape;483;p18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9" cy="88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 sz="3200"/>
              <a:t>CREDIT CONTINUED</a:t>
            </a:r>
            <a:endParaRPr/>
          </a:p>
        </p:txBody>
      </p:sp>
      <p:sp>
        <p:nvSpPr>
          <p:cNvPr id="484" name="Google Shape;484;p18"/>
          <p:cNvSpPr txBox="1">
            <a:spLocks noGrp="1"/>
          </p:cNvSpPr>
          <p:nvPr>
            <p:ph type="body" idx="1"/>
          </p:nvPr>
        </p:nvSpPr>
        <p:spPr>
          <a:xfrm>
            <a:off x="257946" y="1795497"/>
            <a:ext cx="2484000" cy="31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306"/>
              </a:spcBef>
              <a:spcAft>
                <a:spcPts val="0"/>
              </a:spcAft>
              <a:buSzPts val="1800"/>
              <a:buNone/>
            </a:pPr>
            <a:r>
              <a:rPr lang="en" sz="1600"/>
              <a:t>Dr. Tom Sharp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906"/>
              </a:spcBef>
              <a:spcAft>
                <a:spcPts val="0"/>
              </a:spcAft>
              <a:buSzPts val="1800"/>
              <a:buNone/>
            </a:pPr>
            <a:r>
              <a:rPr lang="en" sz="1600"/>
              <a:t>Dr. Jnaneshwar Das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906"/>
              </a:spcBef>
              <a:spcAft>
                <a:spcPts val="0"/>
              </a:spcAft>
              <a:buSzPts val="1800"/>
              <a:buNone/>
            </a:pPr>
            <a:r>
              <a:rPr lang="en" sz="1600"/>
              <a:t>Michelle Coe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906"/>
              </a:spcBef>
              <a:spcAft>
                <a:spcPts val="0"/>
              </a:spcAft>
              <a:buSzPts val="1800"/>
              <a:buNone/>
            </a:pPr>
            <a:r>
              <a:rPr lang="en" sz="1600"/>
              <a:t>Desiree Crawl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906"/>
              </a:spcBef>
              <a:spcAft>
                <a:spcPts val="0"/>
              </a:spcAft>
              <a:buSzPts val="1800"/>
              <a:buNone/>
            </a:pPr>
            <a:r>
              <a:rPr lang="en" sz="1600"/>
              <a:t>Deborah Blair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906"/>
              </a:spcBef>
              <a:spcAft>
                <a:spcPts val="0"/>
              </a:spcAft>
              <a:buSzPts val="1800"/>
              <a:buNone/>
            </a:pPr>
            <a:r>
              <a:rPr lang="en" sz="1600"/>
              <a:t>ANSR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906"/>
              </a:spcBef>
              <a:spcAft>
                <a:spcPts val="600"/>
              </a:spcAft>
              <a:buSzPts val="1800"/>
              <a:buNone/>
            </a:pPr>
            <a:r>
              <a:rPr lang="en" sz="1600"/>
              <a:t>SDSL</a:t>
            </a:r>
            <a:endParaRPr sz="1600"/>
          </a:p>
        </p:txBody>
      </p:sp>
      <p:pic>
        <p:nvPicPr>
          <p:cNvPr id="485" name="Google Shape;48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98173" y="2818776"/>
            <a:ext cx="1327250" cy="12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01174" y="1703126"/>
            <a:ext cx="4341657" cy="3106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18"/>
          <p:cNvSpPr txBox="1"/>
          <p:nvPr/>
        </p:nvSpPr>
        <p:spPr>
          <a:xfrm>
            <a:off x="7164056" y="2115207"/>
            <a:ext cx="2100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ASU ASCEND Website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2e2225ed17_3_350"/>
          <p:cNvSpPr/>
          <p:nvPr/>
        </p:nvSpPr>
        <p:spPr>
          <a:xfrm>
            <a:off x="421425" y="314225"/>
            <a:ext cx="7072200" cy="4439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Payload Housing</a:t>
            </a:r>
            <a:endParaRPr/>
          </a:p>
        </p:txBody>
      </p:sp>
      <p:sp>
        <p:nvSpPr>
          <p:cNvPr id="226" name="Google Shape;226;g22e2225ed17_3_350"/>
          <p:cNvSpPr/>
          <p:nvPr/>
        </p:nvSpPr>
        <p:spPr>
          <a:xfrm>
            <a:off x="1846350" y="582650"/>
            <a:ext cx="5451300" cy="29544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Printed Circuit Board</a:t>
            </a:r>
            <a:endParaRPr/>
          </a:p>
        </p:txBody>
      </p:sp>
      <p:grpSp>
        <p:nvGrpSpPr>
          <p:cNvPr id="227" name="Google Shape;227;g22e2225ed17_3_350"/>
          <p:cNvGrpSpPr/>
          <p:nvPr/>
        </p:nvGrpSpPr>
        <p:grpSpPr>
          <a:xfrm>
            <a:off x="4082188" y="1633738"/>
            <a:ext cx="1120800" cy="481200"/>
            <a:chOff x="5507801" y="2004163"/>
            <a:chExt cx="1120800" cy="481200"/>
          </a:xfrm>
        </p:grpSpPr>
        <p:sp>
          <p:nvSpPr>
            <p:cNvPr id="228" name="Google Shape;228;g22e2225ed17_3_350"/>
            <p:cNvSpPr/>
            <p:nvPr/>
          </p:nvSpPr>
          <p:spPr>
            <a:xfrm>
              <a:off x="5507800" y="200416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g22e2225ed17_3_350"/>
            <p:cNvSpPr txBox="1"/>
            <p:nvPr/>
          </p:nvSpPr>
          <p:spPr>
            <a:xfrm>
              <a:off x="5621950" y="204467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Arduino Every</a:t>
              </a:r>
              <a:endParaRPr/>
            </a:p>
          </p:txBody>
        </p:sp>
      </p:grpSp>
      <p:grpSp>
        <p:nvGrpSpPr>
          <p:cNvPr id="230" name="Google Shape;230;g22e2225ed17_3_350"/>
          <p:cNvGrpSpPr/>
          <p:nvPr/>
        </p:nvGrpSpPr>
        <p:grpSpPr>
          <a:xfrm>
            <a:off x="5815551" y="1633738"/>
            <a:ext cx="1120800" cy="481200"/>
            <a:chOff x="5507801" y="2244713"/>
            <a:chExt cx="1120800" cy="481200"/>
          </a:xfrm>
        </p:grpSpPr>
        <p:sp>
          <p:nvSpPr>
            <p:cNvPr id="231" name="Google Shape;231;g22e2225ed17_3_350"/>
            <p:cNvSpPr/>
            <p:nvPr/>
          </p:nvSpPr>
          <p:spPr>
            <a:xfrm>
              <a:off x="5507800" y="224471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g22e2225ed17_3_350"/>
            <p:cNvSpPr txBox="1"/>
            <p:nvPr/>
          </p:nvSpPr>
          <p:spPr>
            <a:xfrm>
              <a:off x="5621950" y="228522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MPU6050</a:t>
              </a:r>
              <a:endParaRPr/>
            </a:p>
          </p:txBody>
        </p:sp>
      </p:grpSp>
      <p:grpSp>
        <p:nvGrpSpPr>
          <p:cNvPr id="233" name="Google Shape;233;g22e2225ed17_3_350"/>
          <p:cNvGrpSpPr/>
          <p:nvPr/>
        </p:nvGrpSpPr>
        <p:grpSpPr>
          <a:xfrm>
            <a:off x="2348825" y="974163"/>
            <a:ext cx="1120800" cy="481200"/>
            <a:chOff x="4779076" y="2244713"/>
            <a:chExt cx="1120800" cy="481200"/>
          </a:xfrm>
        </p:grpSpPr>
        <p:sp>
          <p:nvSpPr>
            <p:cNvPr id="234" name="Google Shape;234;g22e2225ed17_3_350"/>
            <p:cNvSpPr/>
            <p:nvPr/>
          </p:nvSpPr>
          <p:spPr>
            <a:xfrm>
              <a:off x="4779076" y="224471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g22e2225ed17_3_350"/>
            <p:cNvSpPr txBox="1"/>
            <p:nvPr/>
          </p:nvSpPr>
          <p:spPr>
            <a:xfrm>
              <a:off x="4893225" y="228522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>
                  <a:solidFill>
                    <a:schemeClr val="dk1"/>
                  </a:solidFill>
                </a:rPr>
                <a:t>5V Regulator</a:t>
              </a:r>
              <a:endParaRPr/>
            </a:p>
          </p:txBody>
        </p:sp>
      </p:grpSp>
      <p:grpSp>
        <p:nvGrpSpPr>
          <p:cNvPr id="236" name="Google Shape;236;g22e2225ed17_3_350"/>
          <p:cNvGrpSpPr/>
          <p:nvPr/>
        </p:nvGrpSpPr>
        <p:grpSpPr>
          <a:xfrm>
            <a:off x="5815551" y="2293313"/>
            <a:ext cx="1120800" cy="481200"/>
            <a:chOff x="5507801" y="2244713"/>
            <a:chExt cx="1120800" cy="481200"/>
          </a:xfrm>
        </p:grpSpPr>
        <p:sp>
          <p:nvSpPr>
            <p:cNvPr id="237" name="Google Shape;237;g22e2225ed17_3_350"/>
            <p:cNvSpPr/>
            <p:nvPr/>
          </p:nvSpPr>
          <p:spPr>
            <a:xfrm>
              <a:off x="5507800" y="224471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g22e2225ed17_3_350"/>
            <p:cNvSpPr txBox="1"/>
            <p:nvPr/>
          </p:nvSpPr>
          <p:spPr>
            <a:xfrm>
              <a:off x="5621950" y="228522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MPRLS</a:t>
              </a:r>
              <a:endParaRPr/>
            </a:p>
          </p:txBody>
        </p:sp>
      </p:grpSp>
      <p:grpSp>
        <p:nvGrpSpPr>
          <p:cNvPr id="239" name="Google Shape;239;g22e2225ed17_3_350"/>
          <p:cNvGrpSpPr/>
          <p:nvPr/>
        </p:nvGrpSpPr>
        <p:grpSpPr>
          <a:xfrm>
            <a:off x="5815551" y="2952888"/>
            <a:ext cx="1120800" cy="481200"/>
            <a:chOff x="5507801" y="2478188"/>
            <a:chExt cx="1120800" cy="481200"/>
          </a:xfrm>
        </p:grpSpPr>
        <p:sp>
          <p:nvSpPr>
            <p:cNvPr id="240" name="Google Shape;240;g22e2225ed17_3_350"/>
            <p:cNvSpPr/>
            <p:nvPr/>
          </p:nvSpPr>
          <p:spPr>
            <a:xfrm>
              <a:off x="5507800" y="2478188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g22e2225ed17_3_350"/>
            <p:cNvSpPr txBox="1"/>
            <p:nvPr/>
          </p:nvSpPr>
          <p:spPr>
            <a:xfrm>
              <a:off x="5621950" y="2518700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PA1010D GPS</a:t>
              </a:r>
              <a:endParaRPr/>
            </a:p>
          </p:txBody>
        </p:sp>
      </p:grpSp>
      <p:grpSp>
        <p:nvGrpSpPr>
          <p:cNvPr id="242" name="Google Shape;242;g22e2225ed17_3_350"/>
          <p:cNvGrpSpPr/>
          <p:nvPr/>
        </p:nvGrpSpPr>
        <p:grpSpPr>
          <a:xfrm>
            <a:off x="2348825" y="1633750"/>
            <a:ext cx="1120800" cy="481200"/>
            <a:chOff x="4779076" y="2244713"/>
            <a:chExt cx="1120800" cy="481200"/>
          </a:xfrm>
        </p:grpSpPr>
        <p:sp>
          <p:nvSpPr>
            <p:cNvPr id="243" name="Google Shape;243;g22e2225ed17_3_350"/>
            <p:cNvSpPr/>
            <p:nvPr/>
          </p:nvSpPr>
          <p:spPr>
            <a:xfrm>
              <a:off x="4779076" y="224471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g22e2225ed17_3_350"/>
            <p:cNvSpPr txBox="1"/>
            <p:nvPr/>
          </p:nvSpPr>
          <p:spPr>
            <a:xfrm>
              <a:off x="4893225" y="228522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3.3V Regulator</a:t>
              </a:r>
              <a:endParaRPr/>
            </a:p>
          </p:txBody>
        </p:sp>
      </p:grpSp>
      <p:grpSp>
        <p:nvGrpSpPr>
          <p:cNvPr id="245" name="Google Shape;245;g22e2225ed17_3_350"/>
          <p:cNvGrpSpPr/>
          <p:nvPr/>
        </p:nvGrpSpPr>
        <p:grpSpPr>
          <a:xfrm>
            <a:off x="5815551" y="974163"/>
            <a:ext cx="1120800" cy="481200"/>
            <a:chOff x="6317876" y="2004163"/>
            <a:chExt cx="1120800" cy="481200"/>
          </a:xfrm>
        </p:grpSpPr>
        <p:sp>
          <p:nvSpPr>
            <p:cNvPr id="246" name="Google Shape;246;g22e2225ed17_3_350"/>
            <p:cNvSpPr/>
            <p:nvPr/>
          </p:nvSpPr>
          <p:spPr>
            <a:xfrm>
              <a:off x="6317876" y="200416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g22e2225ed17_3_350"/>
            <p:cNvSpPr txBox="1"/>
            <p:nvPr/>
          </p:nvSpPr>
          <p:spPr>
            <a:xfrm>
              <a:off x="6432025" y="204467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Motor Driver</a:t>
              </a:r>
              <a:endParaRPr/>
            </a:p>
          </p:txBody>
        </p:sp>
      </p:grpSp>
      <p:grpSp>
        <p:nvGrpSpPr>
          <p:cNvPr id="248" name="Google Shape;248;g22e2225ed17_3_350"/>
          <p:cNvGrpSpPr/>
          <p:nvPr/>
        </p:nvGrpSpPr>
        <p:grpSpPr>
          <a:xfrm>
            <a:off x="529575" y="974163"/>
            <a:ext cx="1120800" cy="481200"/>
            <a:chOff x="4779076" y="2244713"/>
            <a:chExt cx="1120800" cy="481200"/>
          </a:xfrm>
        </p:grpSpPr>
        <p:sp>
          <p:nvSpPr>
            <p:cNvPr id="249" name="Google Shape;249;g22e2225ed17_3_350"/>
            <p:cNvSpPr/>
            <p:nvPr/>
          </p:nvSpPr>
          <p:spPr>
            <a:xfrm>
              <a:off x="4779076" y="224471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g22e2225ed17_3_350"/>
            <p:cNvSpPr txBox="1"/>
            <p:nvPr/>
          </p:nvSpPr>
          <p:spPr>
            <a:xfrm>
              <a:off x="4893225" y="228522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Switch</a:t>
              </a:r>
              <a:endParaRPr/>
            </a:p>
          </p:txBody>
        </p:sp>
      </p:grpSp>
      <p:grpSp>
        <p:nvGrpSpPr>
          <p:cNvPr id="251" name="Google Shape;251;g22e2225ed17_3_350"/>
          <p:cNvGrpSpPr/>
          <p:nvPr/>
        </p:nvGrpSpPr>
        <p:grpSpPr>
          <a:xfrm>
            <a:off x="7493626" y="974163"/>
            <a:ext cx="1120800" cy="481200"/>
            <a:chOff x="5507801" y="2004163"/>
            <a:chExt cx="1120800" cy="481200"/>
          </a:xfrm>
        </p:grpSpPr>
        <p:sp>
          <p:nvSpPr>
            <p:cNvPr id="252" name="Google Shape;252;g22e2225ed17_3_350"/>
            <p:cNvSpPr/>
            <p:nvPr/>
          </p:nvSpPr>
          <p:spPr>
            <a:xfrm>
              <a:off x="5507800" y="200416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22e2225ed17_3_350"/>
            <p:cNvSpPr txBox="1"/>
            <p:nvPr/>
          </p:nvSpPr>
          <p:spPr>
            <a:xfrm>
              <a:off x="5621950" y="204467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RTD</a:t>
              </a:r>
              <a:endParaRPr/>
            </a:p>
          </p:txBody>
        </p:sp>
      </p:grpSp>
      <p:grpSp>
        <p:nvGrpSpPr>
          <p:cNvPr id="254" name="Google Shape;254;g22e2225ed17_3_350"/>
          <p:cNvGrpSpPr/>
          <p:nvPr/>
        </p:nvGrpSpPr>
        <p:grpSpPr>
          <a:xfrm>
            <a:off x="4082188" y="974163"/>
            <a:ext cx="1120800" cy="481200"/>
            <a:chOff x="5507801" y="685013"/>
            <a:chExt cx="1120800" cy="481200"/>
          </a:xfrm>
        </p:grpSpPr>
        <p:sp>
          <p:nvSpPr>
            <p:cNvPr id="255" name="Google Shape;255;g22e2225ed17_3_350"/>
            <p:cNvSpPr/>
            <p:nvPr/>
          </p:nvSpPr>
          <p:spPr>
            <a:xfrm>
              <a:off x="5507800" y="68501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22e2225ed17_3_350"/>
            <p:cNvSpPr txBox="1"/>
            <p:nvPr/>
          </p:nvSpPr>
          <p:spPr>
            <a:xfrm>
              <a:off x="5621950" y="72552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microSD Card</a:t>
              </a:r>
              <a:endParaRPr/>
            </a:p>
          </p:txBody>
        </p:sp>
      </p:grpSp>
      <p:grpSp>
        <p:nvGrpSpPr>
          <p:cNvPr id="257" name="Google Shape;257;g22e2225ed17_3_350"/>
          <p:cNvGrpSpPr/>
          <p:nvPr/>
        </p:nvGrpSpPr>
        <p:grpSpPr>
          <a:xfrm>
            <a:off x="529575" y="2352638"/>
            <a:ext cx="1120800" cy="481200"/>
            <a:chOff x="4779076" y="2963613"/>
            <a:chExt cx="1120800" cy="481200"/>
          </a:xfrm>
        </p:grpSpPr>
        <p:sp>
          <p:nvSpPr>
            <p:cNvPr id="258" name="Google Shape;258;g22e2225ed17_3_350"/>
            <p:cNvSpPr/>
            <p:nvPr/>
          </p:nvSpPr>
          <p:spPr>
            <a:xfrm>
              <a:off x="4779076" y="296361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22e2225ed17_3_350"/>
            <p:cNvSpPr txBox="1"/>
            <p:nvPr/>
          </p:nvSpPr>
          <p:spPr>
            <a:xfrm>
              <a:off x="4893225" y="300412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&gt;7.2V Battery</a:t>
              </a:r>
              <a:endParaRPr/>
            </a:p>
          </p:txBody>
        </p:sp>
      </p:grpSp>
      <p:cxnSp>
        <p:nvCxnSpPr>
          <p:cNvPr id="260" name="Google Shape;260;g22e2225ed17_3_350"/>
          <p:cNvCxnSpPr>
            <a:stCxn id="234" idx="3"/>
            <a:endCxn id="255" idx="1"/>
          </p:cNvCxnSpPr>
          <p:nvPr/>
        </p:nvCxnSpPr>
        <p:spPr>
          <a:xfrm>
            <a:off x="3469625" y="1214763"/>
            <a:ext cx="6126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1" name="Google Shape;261;g22e2225ed17_3_350"/>
          <p:cNvCxnSpPr>
            <a:stCxn id="234" idx="3"/>
            <a:endCxn id="228" idx="1"/>
          </p:cNvCxnSpPr>
          <p:nvPr/>
        </p:nvCxnSpPr>
        <p:spPr>
          <a:xfrm>
            <a:off x="3469625" y="1214763"/>
            <a:ext cx="612600" cy="659700"/>
          </a:xfrm>
          <a:prstGeom prst="bentConnector3">
            <a:avLst>
              <a:gd name="adj1" fmla="val 4999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2" name="Google Shape;262;g22e2225ed17_3_350"/>
          <p:cNvCxnSpPr>
            <a:stCxn id="258" idx="0"/>
            <a:endCxn id="249" idx="2"/>
          </p:cNvCxnSpPr>
          <p:nvPr/>
        </p:nvCxnSpPr>
        <p:spPr>
          <a:xfrm rot="-5400000">
            <a:off x="641625" y="1903688"/>
            <a:ext cx="897300" cy="6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3" name="Google Shape;263;g22e2225ed17_3_350"/>
          <p:cNvCxnSpPr>
            <a:stCxn id="249" idx="3"/>
            <a:endCxn id="234" idx="1"/>
          </p:cNvCxnSpPr>
          <p:nvPr/>
        </p:nvCxnSpPr>
        <p:spPr>
          <a:xfrm>
            <a:off x="1650376" y="1214763"/>
            <a:ext cx="698400" cy="600"/>
          </a:xfrm>
          <a:prstGeom prst="bentConnector3">
            <a:avLst>
              <a:gd name="adj1" fmla="val 50004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4" name="Google Shape;264;g22e2225ed17_3_350"/>
          <p:cNvCxnSpPr>
            <a:stCxn id="249" idx="3"/>
            <a:endCxn id="243" idx="1"/>
          </p:cNvCxnSpPr>
          <p:nvPr/>
        </p:nvCxnSpPr>
        <p:spPr>
          <a:xfrm>
            <a:off x="1650376" y="1214763"/>
            <a:ext cx="698400" cy="659700"/>
          </a:xfrm>
          <a:prstGeom prst="bentConnector3">
            <a:avLst>
              <a:gd name="adj1" fmla="val 50004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65" name="Google Shape;265;g22e2225ed17_3_350"/>
          <p:cNvGrpSpPr/>
          <p:nvPr/>
        </p:nvGrpSpPr>
        <p:grpSpPr>
          <a:xfrm>
            <a:off x="4082226" y="4093663"/>
            <a:ext cx="1120800" cy="481200"/>
            <a:chOff x="5507801" y="2004163"/>
            <a:chExt cx="1120800" cy="481200"/>
          </a:xfrm>
        </p:grpSpPr>
        <p:sp>
          <p:nvSpPr>
            <p:cNvPr id="266" name="Google Shape;266;g22e2225ed17_3_350"/>
            <p:cNvSpPr/>
            <p:nvPr/>
          </p:nvSpPr>
          <p:spPr>
            <a:xfrm>
              <a:off x="5507800" y="200416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22e2225ed17_3_350"/>
            <p:cNvSpPr txBox="1"/>
            <p:nvPr/>
          </p:nvSpPr>
          <p:spPr>
            <a:xfrm>
              <a:off x="5621950" y="204467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TMP36</a:t>
              </a:r>
              <a:endParaRPr/>
            </a:p>
          </p:txBody>
        </p:sp>
      </p:grpSp>
      <p:cxnSp>
        <p:nvCxnSpPr>
          <p:cNvPr id="268" name="Google Shape;268;g22e2225ed17_3_350"/>
          <p:cNvCxnSpPr>
            <a:stCxn id="234" idx="3"/>
            <a:endCxn id="266" idx="1"/>
          </p:cNvCxnSpPr>
          <p:nvPr/>
        </p:nvCxnSpPr>
        <p:spPr>
          <a:xfrm>
            <a:off x="3469625" y="1214763"/>
            <a:ext cx="612600" cy="31194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69" name="Google Shape;269;g22e2225ed17_3_350"/>
          <p:cNvCxnSpPr>
            <a:stCxn id="234" idx="0"/>
          </p:cNvCxnSpPr>
          <p:nvPr/>
        </p:nvCxnSpPr>
        <p:spPr>
          <a:xfrm rot="-5400000">
            <a:off x="4557426" y="-902637"/>
            <a:ext cx="228600" cy="35250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g22e2225ed17_3_350"/>
          <p:cNvCxnSpPr/>
          <p:nvPr/>
        </p:nvCxnSpPr>
        <p:spPr>
          <a:xfrm rot="5400000" flipH="1">
            <a:off x="5478951" y="878163"/>
            <a:ext cx="381900" cy="291300"/>
          </a:xfrm>
          <a:prstGeom prst="bentConnector3">
            <a:avLst>
              <a:gd name="adj1" fmla="val -2262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71" name="Google Shape;271;g22e2225ed17_3_350"/>
          <p:cNvCxnSpPr>
            <a:endCxn id="240" idx="1"/>
          </p:cNvCxnSpPr>
          <p:nvPr/>
        </p:nvCxnSpPr>
        <p:spPr>
          <a:xfrm rot="-5400000" flipH="1">
            <a:off x="5021601" y="2399538"/>
            <a:ext cx="1296600" cy="2913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2" name="Google Shape;272;g22e2225ed17_3_350"/>
          <p:cNvCxnSpPr>
            <a:endCxn id="252" idx="0"/>
          </p:cNvCxnSpPr>
          <p:nvPr/>
        </p:nvCxnSpPr>
        <p:spPr>
          <a:xfrm>
            <a:off x="6383026" y="745263"/>
            <a:ext cx="1671000" cy="2289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3" name="Google Shape;273;g22e2225ed17_3_350"/>
          <p:cNvCxnSpPr/>
          <p:nvPr/>
        </p:nvCxnSpPr>
        <p:spPr>
          <a:xfrm flipH="1">
            <a:off x="5251538" y="2083525"/>
            <a:ext cx="612600" cy="6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4" name="Google Shape;274;g22e2225ed17_3_350"/>
          <p:cNvCxnSpPr>
            <a:endCxn id="228" idx="2"/>
          </p:cNvCxnSpPr>
          <p:nvPr/>
        </p:nvCxnSpPr>
        <p:spPr>
          <a:xfrm rot="10800000">
            <a:off x="4642588" y="2114938"/>
            <a:ext cx="1173300" cy="508200"/>
          </a:xfrm>
          <a:prstGeom prst="bentConnector2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5" name="Google Shape;275;g22e2225ed17_3_350"/>
          <p:cNvCxnSpPr/>
          <p:nvPr/>
        </p:nvCxnSpPr>
        <p:spPr>
          <a:xfrm rot="10800000">
            <a:off x="4411588" y="2131075"/>
            <a:ext cx="1404300" cy="1219800"/>
          </a:xfrm>
          <a:prstGeom prst="bentConnector3">
            <a:avLst>
              <a:gd name="adj1" fmla="val 100006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6" name="Google Shape;276;g22e2225ed17_3_350"/>
          <p:cNvCxnSpPr>
            <a:endCxn id="228" idx="3"/>
          </p:cNvCxnSpPr>
          <p:nvPr/>
        </p:nvCxnSpPr>
        <p:spPr>
          <a:xfrm flipH="1">
            <a:off x="5202988" y="1455238"/>
            <a:ext cx="2850900" cy="419100"/>
          </a:xfrm>
          <a:prstGeom prst="bentConnector3">
            <a:avLst>
              <a:gd name="adj1" fmla="val 93528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77" name="Google Shape;277;g22e2225ed17_3_350"/>
          <p:cNvCxnSpPr>
            <a:stCxn id="228" idx="0"/>
            <a:endCxn id="255" idx="2"/>
          </p:cNvCxnSpPr>
          <p:nvPr/>
        </p:nvCxnSpPr>
        <p:spPr>
          <a:xfrm rot="10800000">
            <a:off x="4642588" y="1455238"/>
            <a:ext cx="0" cy="178500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78" name="Google Shape;278;g22e2225ed17_3_350"/>
          <p:cNvGrpSpPr/>
          <p:nvPr/>
        </p:nvGrpSpPr>
        <p:grpSpPr>
          <a:xfrm>
            <a:off x="6306601" y="3612463"/>
            <a:ext cx="1120800" cy="481200"/>
            <a:chOff x="5998851" y="2478188"/>
            <a:chExt cx="1120800" cy="481200"/>
          </a:xfrm>
        </p:grpSpPr>
        <p:sp>
          <p:nvSpPr>
            <p:cNvPr id="279" name="Google Shape;279;g22e2225ed17_3_350"/>
            <p:cNvSpPr/>
            <p:nvPr/>
          </p:nvSpPr>
          <p:spPr>
            <a:xfrm>
              <a:off x="5998851" y="2478188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22e2225ed17_3_350"/>
            <p:cNvSpPr txBox="1"/>
            <p:nvPr/>
          </p:nvSpPr>
          <p:spPr>
            <a:xfrm>
              <a:off x="6113000" y="2518700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VOC</a:t>
              </a:r>
              <a:endParaRPr/>
            </a:p>
          </p:txBody>
        </p:sp>
      </p:grpSp>
      <p:cxnSp>
        <p:nvCxnSpPr>
          <p:cNvPr id="281" name="Google Shape;281;g22e2225ed17_3_350"/>
          <p:cNvCxnSpPr>
            <a:endCxn id="282" idx="0"/>
          </p:cNvCxnSpPr>
          <p:nvPr/>
        </p:nvCxnSpPr>
        <p:spPr>
          <a:xfrm flipH="1">
            <a:off x="2909225" y="2203650"/>
            <a:ext cx="870300" cy="1275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3" name="Google Shape;283;g22e2225ed17_3_350"/>
          <p:cNvCxnSpPr>
            <a:endCxn id="279" idx="1"/>
          </p:cNvCxnSpPr>
          <p:nvPr/>
        </p:nvCxnSpPr>
        <p:spPr>
          <a:xfrm rot="-5400000" flipH="1">
            <a:off x="5469001" y="3015463"/>
            <a:ext cx="888600" cy="7866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4" name="Google Shape;284;g22e2225ed17_3_350"/>
          <p:cNvCxnSpPr>
            <a:endCxn id="237" idx="1"/>
          </p:cNvCxnSpPr>
          <p:nvPr/>
        </p:nvCxnSpPr>
        <p:spPr>
          <a:xfrm rot="-5400000" flipH="1">
            <a:off x="5060601" y="1778963"/>
            <a:ext cx="1218600" cy="2913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5" name="Google Shape;285;g22e2225ed17_3_350"/>
          <p:cNvCxnSpPr>
            <a:endCxn id="231" idx="1"/>
          </p:cNvCxnSpPr>
          <p:nvPr/>
        </p:nvCxnSpPr>
        <p:spPr>
          <a:xfrm rot="-5400000" flipH="1">
            <a:off x="5100651" y="1159438"/>
            <a:ext cx="1137900" cy="2919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6" name="Google Shape;286;g22e2225ed17_3_350"/>
          <p:cNvCxnSpPr/>
          <p:nvPr/>
        </p:nvCxnSpPr>
        <p:spPr>
          <a:xfrm rot="5400000" flipH="1">
            <a:off x="3199925" y="3118575"/>
            <a:ext cx="1970400" cy="15000"/>
          </a:xfrm>
          <a:prstGeom prst="bentConnector3">
            <a:avLst>
              <a:gd name="adj1" fmla="val 288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87" name="Google Shape;287;g22e2225ed17_3_350"/>
          <p:cNvCxnSpPr/>
          <p:nvPr/>
        </p:nvCxnSpPr>
        <p:spPr>
          <a:xfrm rot="10800000">
            <a:off x="4308550" y="2127100"/>
            <a:ext cx="1999500" cy="1864800"/>
          </a:xfrm>
          <a:prstGeom prst="bentConnector3">
            <a:avLst>
              <a:gd name="adj1" fmla="val 99954"/>
            </a:avLst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288" name="Google Shape;288;g22e2225ed17_3_350"/>
          <p:cNvGrpSpPr/>
          <p:nvPr/>
        </p:nvGrpSpPr>
        <p:grpSpPr>
          <a:xfrm>
            <a:off x="2348825" y="2331150"/>
            <a:ext cx="1120800" cy="481200"/>
            <a:chOff x="4779076" y="2244713"/>
            <a:chExt cx="1120800" cy="481200"/>
          </a:xfrm>
        </p:grpSpPr>
        <p:sp>
          <p:nvSpPr>
            <p:cNvPr id="282" name="Google Shape;282;g22e2225ed17_3_350"/>
            <p:cNvSpPr/>
            <p:nvPr/>
          </p:nvSpPr>
          <p:spPr>
            <a:xfrm>
              <a:off x="4779076" y="2244713"/>
              <a:ext cx="1120800" cy="481200"/>
            </a:xfrm>
            <a:prstGeom prst="roundRect">
              <a:avLst>
                <a:gd name="adj" fmla="val 16667"/>
              </a:avLst>
            </a:prstGeom>
            <a:solidFill>
              <a:srgbClr val="BFC7CA"/>
            </a:solidFill>
            <a:ln w="9525" cap="flat" cmpd="sng">
              <a:solidFill>
                <a:srgbClr val="1E2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22e2225ed17_3_350"/>
            <p:cNvSpPr txBox="1"/>
            <p:nvPr/>
          </p:nvSpPr>
          <p:spPr>
            <a:xfrm>
              <a:off x="4893225" y="2285225"/>
              <a:ext cx="892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(2) </a:t>
              </a:r>
              <a:endParaRPr/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5V Ports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"/>
          <p:cNvSpPr txBox="1">
            <a:spLocks noGrp="1"/>
          </p:cNvSpPr>
          <p:nvPr>
            <p:ph type="title"/>
          </p:nvPr>
        </p:nvSpPr>
        <p:spPr>
          <a:xfrm>
            <a:off x="189425" y="199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/>
              <a:t>SCHEMATIC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endParaRPr/>
          </a:p>
        </p:txBody>
      </p:sp>
      <p:pic>
        <p:nvPicPr>
          <p:cNvPr id="295" name="Google Shape;29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8450" y="768187"/>
            <a:ext cx="5885946" cy="415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0663" y="129375"/>
            <a:ext cx="1561515" cy="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"/>
          <p:cNvSpPr txBox="1"/>
          <p:nvPr/>
        </p:nvSpPr>
        <p:spPr>
          <a:xfrm>
            <a:off x="0" y="1033483"/>
            <a:ext cx="3138450" cy="334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n" sz="17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Process/ Development  </a:t>
            </a:r>
            <a:endParaRPr sz="1600"/>
          </a:p>
          <a:p>
            <a:pPr marL="457200" marR="0" lvl="0" indent="-334010" algn="l" rtl="0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Universal PCB Schematic was updated this semester</a:t>
            </a:r>
            <a:endParaRPr sz="1600"/>
          </a:p>
          <a:p>
            <a:pPr marL="457200" marR="0" lvl="0" indent="-334010" algn="l" rtl="0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Updated power systems</a:t>
            </a:r>
            <a:endParaRPr sz="1600"/>
          </a:p>
          <a:p>
            <a:pPr marL="457200" marR="0" lvl="0" indent="-334010" algn="l" rtl="0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Added PMOS Switch</a:t>
            </a:r>
            <a:endParaRPr sz="1600"/>
          </a:p>
          <a:p>
            <a:pPr marL="457200" marR="0" lvl="0" indent="-334010" algn="l" rtl="0"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Created extra JST connections</a:t>
            </a:r>
            <a:endParaRPr sz="1600"/>
          </a:p>
          <a:p>
            <a:pPr marL="457200" marR="0" lvl="0" indent="-334010" algn="l" rtl="0">
              <a:spcBef>
                <a:spcPts val="900"/>
              </a:spcBef>
              <a:spcAft>
                <a:spcPts val="600"/>
              </a:spcAft>
              <a:buClr>
                <a:schemeClr val="lt1"/>
              </a:buClr>
              <a:buSzPts val="1700"/>
              <a:buFont typeface="Arial"/>
              <a:buChar char="•"/>
            </a:pPr>
            <a:r>
              <a:rPr lang="en" sz="17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Integrated SD card</a:t>
            </a:r>
            <a:endParaRPr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"/>
          <p:cNvSpPr txBox="1">
            <a:spLocks noGrp="1"/>
          </p:cNvSpPr>
          <p:nvPr>
            <p:ph type="title"/>
          </p:nvPr>
        </p:nvSpPr>
        <p:spPr>
          <a:xfrm>
            <a:off x="189425" y="199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/>
              <a:t>PRINTED CIRCUIT BOARD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endParaRPr/>
          </a:p>
        </p:txBody>
      </p:sp>
      <p:pic>
        <p:nvPicPr>
          <p:cNvPr id="303" name="Google Shape;30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0038" y="133350"/>
            <a:ext cx="1561515" cy="6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22100" y="840750"/>
            <a:ext cx="4457403" cy="40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"/>
          <p:cNvSpPr txBox="1"/>
          <p:nvPr/>
        </p:nvSpPr>
        <p:spPr>
          <a:xfrm>
            <a:off x="189425" y="772150"/>
            <a:ext cx="4076820" cy="3252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"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Process/ Development  </a:t>
            </a:r>
            <a:endParaRPr/>
          </a:p>
          <a:p>
            <a:pPr marL="457200" marR="0" lvl="0" indent="-321310" algn="l" rtl="0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Designed a new PCB</a:t>
            </a:r>
            <a:endParaRPr/>
          </a:p>
          <a:p>
            <a:pPr marL="457200" marR="0" lvl="0" indent="-321310" algn="l" rtl="0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PC104 design standard for 1U CubeSats</a:t>
            </a:r>
            <a:endParaRPr/>
          </a:p>
          <a:p>
            <a:pPr marL="457200" marR="0" lvl="0" indent="-321310" algn="l" rtl="0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 Vias</a:t>
            </a:r>
            <a:endParaRPr/>
          </a:p>
          <a:p>
            <a:pPr marL="457200" marR="0" lvl="0" indent="-321310" algn="l" rtl="0">
              <a:lnSpc>
                <a:spcPct val="90000"/>
              </a:lnSpc>
              <a:spcBef>
                <a:spcPts val="960"/>
              </a:spcBef>
              <a:spcAft>
                <a:spcPts val="60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" sz="18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Designed to be stacked in payload housing</a:t>
            </a:r>
            <a:r>
              <a:rPr lang="en"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482395" y="0"/>
            <a:ext cx="2732755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 sz="2100"/>
              <a:t>HOUSING</a:t>
            </a:r>
            <a:endParaRPr/>
          </a:p>
        </p:txBody>
      </p:sp>
      <p:sp>
        <p:nvSpPr>
          <p:cNvPr id="311" name="Google Shape;311;p6"/>
          <p:cNvSpPr txBox="1">
            <a:spLocks noGrp="1"/>
          </p:cNvSpPr>
          <p:nvPr>
            <p:ph type="body" idx="1"/>
          </p:nvPr>
        </p:nvSpPr>
        <p:spPr>
          <a:xfrm>
            <a:off x="181370" y="1151461"/>
            <a:ext cx="3033900" cy="28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34290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/>
              <a:t>Modular and adaptable for future use</a:t>
            </a:r>
            <a:endParaRPr/>
          </a:p>
          <a:p>
            <a:pPr marL="457200" lvl="0" indent="-342900" algn="l" rtl="0">
              <a:spcBef>
                <a:spcPts val="9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/>
              <a:t>Aluminum CubeSat Design was too heavy (3.3lbs)</a:t>
            </a:r>
            <a:endParaRPr/>
          </a:p>
          <a:p>
            <a:pPr marL="457200" lvl="0" indent="-342900" algn="l" rtl="0">
              <a:spcBef>
                <a:spcPts val="9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/>
              <a:t>Outer housing is 2U foam core</a:t>
            </a:r>
            <a:endParaRPr/>
          </a:p>
          <a:p>
            <a:pPr marL="457200" lvl="0" indent="-342900" algn="l" rtl="0">
              <a:spcBef>
                <a:spcPts val="960"/>
              </a:spcBef>
              <a:spcAft>
                <a:spcPts val="600"/>
              </a:spcAft>
              <a:buSzPts val="1800"/>
              <a:buFont typeface="Arial"/>
              <a:buChar char="•"/>
            </a:pPr>
            <a:r>
              <a:rPr lang="en" sz="1800"/>
              <a:t>Inner housing is PLA stacks</a:t>
            </a:r>
            <a:endParaRPr/>
          </a:p>
        </p:txBody>
      </p:sp>
      <p:pic>
        <p:nvPicPr>
          <p:cNvPr id="312" name="Google Shape;312;p6"/>
          <p:cNvPicPr preferRelativeResize="0"/>
          <p:nvPr/>
        </p:nvPicPr>
        <p:blipFill rotWithShape="1">
          <a:blip r:embed="rId4">
            <a:alphaModFix/>
          </a:blip>
          <a:srcRect r="14987" b="-1"/>
          <a:stretch/>
        </p:blipFill>
        <p:spPr>
          <a:xfrm>
            <a:off x="3473245" y="483829"/>
            <a:ext cx="5187475" cy="3935810"/>
          </a:xfrm>
          <a:prstGeom prst="roundRect">
            <a:avLst>
              <a:gd name="adj" fmla="val 3517"/>
            </a:avLst>
          </a:prstGeom>
          <a:noFill/>
          <a:ln w="38100" cap="flat" cmpd="sng">
            <a:solidFill>
              <a:srgbClr val="363D4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2b8111baea_0_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Housing Analysis</a:t>
            </a:r>
            <a:endParaRPr/>
          </a:p>
        </p:txBody>
      </p:sp>
      <p:sp>
        <p:nvSpPr>
          <p:cNvPr id="318" name="Google Shape;318;g22b8111baea_0_5"/>
          <p:cNvSpPr txBox="1">
            <a:spLocks noGrp="1"/>
          </p:cNvSpPr>
          <p:nvPr>
            <p:ph type="body" idx="1"/>
          </p:nvPr>
        </p:nvSpPr>
        <p:spPr>
          <a:xfrm>
            <a:off x="311700" y="945850"/>
            <a:ext cx="8876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The payload critical components did survive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	PCB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	Motors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	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The housing of the payload did not survive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	Cracked open 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	A couple of PLA failure points 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Having better corner beams would have better dealt with the situation.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	Allowing the shock to go through the payload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Key objectives met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	Module design of the payload helped in last minute touches and fixes 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	Very simple to take apart and analyze due to the structure</a:t>
            </a:r>
            <a:endParaRPr sz="18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800"/>
              <a:t>	Created a mock CubeSat which teaches FUNDAMENTALS CubeSat system design</a:t>
            </a:r>
            <a:r>
              <a:rPr lang="en" sz="1600"/>
              <a:t> </a:t>
            </a:r>
            <a:endParaRPr sz="16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endParaRPr sz="1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/>
              <a:t>PROGRAMMING </a:t>
            </a:r>
            <a:endParaRPr/>
          </a:p>
        </p:txBody>
      </p:sp>
      <p:sp>
        <p:nvSpPr>
          <p:cNvPr id="324" name="Google Shape;324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12852" cy="363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/>
              <a:t>Implementation of sensor code</a:t>
            </a:r>
            <a:endParaRPr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/>
              <a:t>Ensuring sensors function through testing </a:t>
            </a:r>
            <a:endParaRPr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/>
              <a:t>Code written Arduino programming</a:t>
            </a:r>
            <a:endParaRPr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/>
              <a:t>File sharing through Github</a:t>
            </a:r>
            <a:endParaRPr sz="1800"/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800"/>
              <a:t>Data stored in SD as a CSV file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Website design</a:t>
            </a:r>
            <a:endParaRPr/>
          </a:p>
        </p:txBody>
      </p:sp>
      <p:pic>
        <p:nvPicPr>
          <p:cNvPr id="325" name="Google Shape;32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84500" y="133498"/>
            <a:ext cx="4578750" cy="292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119102"/>
            <a:ext cx="4012852" cy="194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</a:pPr>
            <a:r>
              <a:rPr lang="en"/>
              <a:t>SENSORS</a:t>
            </a:r>
            <a:endParaRPr/>
          </a:p>
        </p:txBody>
      </p:sp>
      <p:pic>
        <p:nvPicPr>
          <p:cNvPr id="332" name="Google Shape;3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920" y="1216769"/>
            <a:ext cx="640275" cy="17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7424250" y="1685436"/>
            <a:ext cx="970450" cy="127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5494" y="1781318"/>
            <a:ext cx="922150" cy="11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82376" y="1658099"/>
            <a:ext cx="1371825" cy="13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1103" y="1896261"/>
            <a:ext cx="1460100" cy="107565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8"/>
          <p:cNvSpPr txBox="1"/>
          <p:nvPr/>
        </p:nvSpPr>
        <p:spPr>
          <a:xfrm>
            <a:off x="1887697" y="3013219"/>
            <a:ext cx="120534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SEN55 (VOC)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8" name="Google Shape;338;p8"/>
          <p:cNvSpPr txBox="1"/>
          <p:nvPr/>
        </p:nvSpPr>
        <p:spPr>
          <a:xfrm>
            <a:off x="110338" y="3054520"/>
            <a:ext cx="162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TMP 36 (Temp)</a:t>
            </a:r>
            <a:endParaRPr/>
          </a:p>
        </p:txBody>
      </p:sp>
      <p:sp>
        <p:nvSpPr>
          <p:cNvPr id="339" name="Google Shape;339;p8"/>
          <p:cNvSpPr txBox="1"/>
          <p:nvPr/>
        </p:nvSpPr>
        <p:spPr>
          <a:xfrm>
            <a:off x="5482376" y="3096652"/>
            <a:ext cx="203823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MPRLS (Pressure) </a:t>
            </a:r>
            <a:endParaRPr/>
          </a:p>
        </p:txBody>
      </p:sp>
      <p:sp>
        <p:nvSpPr>
          <p:cNvPr id="340" name="Google Shape;340;p8"/>
          <p:cNvSpPr txBox="1"/>
          <p:nvPr/>
        </p:nvSpPr>
        <p:spPr>
          <a:xfrm>
            <a:off x="7182690" y="3096651"/>
            <a:ext cx="15907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PA1010D (GPS) </a:t>
            </a:r>
            <a:endParaRPr/>
          </a:p>
        </p:txBody>
      </p:sp>
      <p:sp>
        <p:nvSpPr>
          <p:cNvPr id="341" name="Google Shape;341;p8"/>
          <p:cNvSpPr txBox="1"/>
          <p:nvPr/>
        </p:nvSpPr>
        <p:spPr>
          <a:xfrm>
            <a:off x="3372593" y="2999488"/>
            <a:ext cx="222594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entury Gothic"/>
              <a:buNone/>
            </a:pPr>
            <a:r>
              <a:rPr lang="en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MPU6050 (Accelerometer and Gyro)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1094</Words>
  <Application>Microsoft Office PowerPoint</Application>
  <PresentationFormat>On-screen Show (16:9)</PresentationFormat>
  <Paragraphs>231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Gill Sans</vt:lpstr>
      <vt:lpstr>Roboto</vt:lpstr>
      <vt:lpstr>Century Gothic</vt:lpstr>
      <vt:lpstr>Arial</vt:lpstr>
      <vt:lpstr>Mesh</vt:lpstr>
      <vt:lpstr>Mesh</vt:lpstr>
      <vt:lpstr>Simple Light</vt:lpstr>
      <vt:lpstr>PowerPoint Presentation</vt:lpstr>
      <vt:lpstr>GOALS</vt:lpstr>
      <vt:lpstr>PowerPoint Presentation</vt:lpstr>
      <vt:lpstr>SCHEMATIC </vt:lpstr>
      <vt:lpstr>PRINTED CIRCUIT BOARD </vt:lpstr>
      <vt:lpstr>HOUSING</vt:lpstr>
      <vt:lpstr>Housing Analysis</vt:lpstr>
      <vt:lpstr>PROGRAMMING </vt:lpstr>
      <vt:lpstr>SENSORS</vt:lpstr>
      <vt:lpstr>PowerPoint Presentation</vt:lpstr>
      <vt:lpstr>PowerPoint Presentation</vt:lpstr>
      <vt:lpstr>GPS READINGS</vt:lpstr>
      <vt:lpstr>ADCS SYSTEM BLOCK DIAGRAM</vt:lpstr>
      <vt:lpstr>ADCS EXPECTED OUTPUT / DESIGN</vt:lpstr>
      <vt:lpstr>ADCS Analysis</vt:lpstr>
      <vt:lpstr>SEED MODULE</vt:lpstr>
      <vt:lpstr>Seed Module Final Placement</vt:lpstr>
      <vt:lpstr>Methodology</vt:lpstr>
      <vt:lpstr>Seed Module Output </vt:lpstr>
      <vt:lpstr>RADIO</vt:lpstr>
      <vt:lpstr>RADIO SYSTEM BLOCK DIAGRAM</vt:lpstr>
      <vt:lpstr>Radio Analysis</vt:lpstr>
      <vt:lpstr>Radio Analysis Continued</vt:lpstr>
      <vt:lpstr>Conclusions </vt:lpstr>
      <vt:lpstr>CREDITS</vt:lpstr>
      <vt:lpstr>CREDIT CONTINUED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A. Coe</dc:creator>
  <cp:lastModifiedBy>Coe, Michelle A - (macoe)</cp:lastModifiedBy>
  <cp:revision>1</cp:revision>
  <dcterms:modified xsi:type="dcterms:W3CDTF">2023-04-15T13:59:48Z</dcterms:modified>
</cp:coreProperties>
</file>